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  <p:sldId id="267" r:id="rId13"/>
    <p:sldId id="268" r:id="rId14"/>
  </p:sldIdLst>
  <p:sldSz cx="18288000" cy="10287000"/>
  <p:notesSz cx="6858000" cy="9144000"/>
  <p:embeddedFontLst>
    <p:embeddedFont>
      <p:font typeface="Arimo" panose="020B0604020202020204" pitchFamily="34" charset="0"/>
      <p:regular r:id="rId16"/>
      <p:bold r:id="rId17"/>
      <p:italic r:id="rId18"/>
      <p:boldItalic r:id="rId19"/>
    </p:embeddedFont>
    <p:embeddedFont>
      <p:font typeface="Poppins" pitchFamily="2" charset="77"/>
      <p:bold r:id="rId20"/>
      <p:boldItalic r:id="rId21"/>
    </p:embeddedFont>
    <p:embeddedFont>
      <p:font typeface="Red Hat Display" panose="02010303040201060303" pitchFamily="2" charset="0"/>
      <p:bold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7g6NvqUHNi98C44T1G6GWbCDZ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F1CF29-0705-4078-8DB2-C4EFF5F92060}">
  <a:tblStyle styleId="{16F1CF29-0705-4078-8DB2-C4EFF5F920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b90ab59f0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3b90ab59f0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b90ab59f0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3b90ab59f0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b90ab59f0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3b90ab59f0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aps.app.goo.gl/eAMui6zmuYGeRioV9" TargetMode="External"/><Relationship Id="rId4" Type="http://schemas.openxmlformats.org/officeDocument/2006/relationships/hyperlink" Target="https://maps.app.goo.gl/xwzq6QMbsfvtJbPV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7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360" r="360"/>
          <a:stretch/>
        </p:blipFill>
        <p:spPr>
          <a:xfrm>
            <a:off x="9371342" y="-344438"/>
            <a:ext cx="4075082" cy="307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l="17753" r="17752"/>
          <a:stretch/>
        </p:blipFill>
        <p:spPr>
          <a:xfrm>
            <a:off x="9410522" y="7227208"/>
            <a:ext cx="2958558" cy="305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t="6856" b="6857"/>
          <a:stretch/>
        </p:blipFill>
        <p:spPr>
          <a:xfrm>
            <a:off x="12553546" y="7141701"/>
            <a:ext cx="2980695" cy="3429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 l="13237" r="13238"/>
          <a:stretch/>
        </p:blipFill>
        <p:spPr>
          <a:xfrm>
            <a:off x="15746282" y="7141701"/>
            <a:ext cx="3361695" cy="342919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13698620" y="-140264"/>
            <a:ext cx="4753213" cy="2874326"/>
          </a:xfrm>
          <a:prstGeom prst="rect">
            <a:avLst/>
          </a:prstGeom>
          <a:solidFill>
            <a:srgbClr val="447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7">
            <a:alphaModFix/>
          </a:blip>
          <a:srcRect t="4823" b="4823"/>
          <a:stretch/>
        </p:blipFill>
        <p:spPr>
          <a:xfrm>
            <a:off x="12553546" y="2928704"/>
            <a:ext cx="5898288" cy="399698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631798" y="553151"/>
            <a:ext cx="3536136" cy="1283323"/>
          </a:xfrm>
          <a:custGeom>
            <a:avLst/>
            <a:gdLst/>
            <a:ahLst/>
            <a:cxnLst/>
            <a:rect l="l" t="t" r="r" b="b"/>
            <a:pathLst>
              <a:path w="3536136" h="1283323" extrusionOk="0">
                <a:moveTo>
                  <a:pt x="0" y="0"/>
                </a:moveTo>
                <a:lnTo>
                  <a:pt x="3536136" y="0"/>
                </a:lnTo>
                <a:lnTo>
                  <a:pt x="3536136" y="1283322"/>
                </a:lnTo>
                <a:lnTo>
                  <a:pt x="0" y="12833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>
            <a:off x="9371342" y="2928704"/>
            <a:ext cx="2997738" cy="3996984"/>
          </a:xfrm>
          <a:custGeom>
            <a:avLst/>
            <a:gdLst/>
            <a:ahLst/>
            <a:cxnLst/>
            <a:rect l="l" t="t" r="r" b="b"/>
            <a:pathLst>
              <a:path w="2997738" h="3996984" extrusionOk="0">
                <a:moveTo>
                  <a:pt x="0" y="0"/>
                </a:moveTo>
                <a:lnTo>
                  <a:pt x="2997738" y="0"/>
                </a:lnTo>
                <a:lnTo>
                  <a:pt x="2997738" y="3996983"/>
                </a:lnTo>
                <a:lnTo>
                  <a:pt x="0" y="3996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>
            <a:off x="13712052" y="67935"/>
            <a:ext cx="4575948" cy="2666127"/>
          </a:xfrm>
          <a:custGeom>
            <a:avLst/>
            <a:gdLst/>
            <a:ahLst/>
            <a:cxnLst/>
            <a:rect l="l" t="t" r="r" b="b"/>
            <a:pathLst>
              <a:path w="4575948" h="2666127" extrusionOk="0">
                <a:moveTo>
                  <a:pt x="0" y="0"/>
                </a:moveTo>
                <a:lnTo>
                  <a:pt x="4575948" y="0"/>
                </a:lnTo>
                <a:lnTo>
                  <a:pt x="4575948" y="2666127"/>
                </a:lnTo>
                <a:lnTo>
                  <a:pt x="0" y="2666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l="-1788" r="-1788"/>
            </a:stretch>
          </a:blipFill>
          <a:ln>
            <a:noFill/>
          </a:ln>
        </p:spPr>
      </p:sp>
      <p:grpSp>
        <p:nvGrpSpPr>
          <p:cNvPr id="93" name="Google Shape;93;p1"/>
          <p:cNvGrpSpPr/>
          <p:nvPr/>
        </p:nvGrpSpPr>
        <p:grpSpPr>
          <a:xfrm>
            <a:off x="631798" y="2734051"/>
            <a:ext cx="7072200" cy="5734860"/>
            <a:chOff x="0" y="-276225"/>
            <a:chExt cx="9429600" cy="7646480"/>
          </a:xfrm>
        </p:grpSpPr>
        <p:sp>
          <p:nvSpPr>
            <p:cNvPr id="94" name="Google Shape;94;p1"/>
            <p:cNvSpPr txBox="1"/>
            <p:nvPr/>
          </p:nvSpPr>
          <p:spPr>
            <a:xfrm>
              <a:off x="0" y="-276225"/>
              <a:ext cx="9429600" cy="681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 b="1" i="0" u="none" strike="noStrike" cap="none">
                  <a:solidFill>
                    <a:srgbClr val="C02327"/>
                  </a:solidFill>
                  <a:latin typeface="Poppins"/>
                  <a:ea typeface="Poppins"/>
                  <a:cs typeface="Poppins"/>
                  <a:sym typeface="Poppins"/>
                </a:rPr>
                <a:t>New Members’ Briefing</a:t>
              </a:r>
              <a:endParaRPr/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0" y="6485255"/>
              <a:ext cx="9429600" cy="8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C02327"/>
                  </a:solidFill>
                  <a:latin typeface="Arial"/>
                  <a:ea typeface="Arial"/>
                  <a:cs typeface="Arial"/>
                  <a:sym typeface="Arial"/>
                </a:rPr>
                <a:t>Tuesday 20 January</a:t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C4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7"/>
          <p:cNvGrpSpPr/>
          <p:nvPr/>
        </p:nvGrpSpPr>
        <p:grpSpPr>
          <a:xfrm>
            <a:off x="4110315" y="637814"/>
            <a:ext cx="14763750" cy="8659966"/>
            <a:chOff x="0" y="-66675"/>
            <a:chExt cx="2287291" cy="1341655"/>
          </a:xfrm>
        </p:grpSpPr>
        <p:sp>
          <p:nvSpPr>
            <p:cNvPr id="196" name="Google Shape;196;p7"/>
            <p:cNvSpPr/>
            <p:nvPr/>
          </p:nvSpPr>
          <p:spPr>
            <a:xfrm>
              <a:off x="0" y="0"/>
              <a:ext cx="2287291" cy="1274980"/>
            </a:xfrm>
            <a:custGeom>
              <a:avLst/>
              <a:gdLst/>
              <a:ahLst/>
              <a:cxnLst/>
              <a:rect l="l" t="t" r="r" b="b"/>
              <a:pathLst>
                <a:path w="2287291" h="1274980" extrusionOk="0">
                  <a:moveTo>
                    <a:pt x="0" y="0"/>
                  </a:moveTo>
                  <a:lnTo>
                    <a:pt x="2287291" y="0"/>
                  </a:lnTo>
                  <a:lnTo>
                    <a:pt x="2287291" y="1274980"/>
                  </a:lnTo>
                  <a:lnTo>
                    <a:pt x="0" y="1274980"/>
                  </a:lnTo>
                  <a:close/>
                </a:path>
              </a:pathLst>
            </a:custGeom>
            <a:solidFill>
              <a:srgbClr val="FFFFFF"/>
            </a:solidFill>
            <a:ln w="28575" cap="sq" cmpd="sng">
              <a:solidFill>
                <a:srgbClr val="C02327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97" name="Google Shape;197;p7"/>
            <p:cNvSpPr txBox="1"/>
            <p:nvPr/>
          </p:nvSpPr>
          <p:spPr>
            <a:xfrm>
              <a:off x="0" y="-66675"/>
              <a:ext cx="2287291" cy="1341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7"/>
          <p:cNvSpPr/>
          <p:nvPr/>
        </p:nvSpPr>
        <p:spPr>
          <a:xfrm>
            <a:off x="694599" y="1068180"/>
            <a:ext cx="2664963" cy="967160"/>
          </a:xfrm>
          <a:custGeom>
            <a:avLst/>
            <a:gdLst/>
            <a:ahLst/>
            <a:cxnLst/>
            <a:rect l="l" t="t" r="r" b="b"/>
            <a:pathLst>
              <a:path w="2664963" h="967160" extrusionOk="0">
                <a:moveTo>
                  <a:pt x="0" y="0"/>
                </a:moveTo>
                <a:lnTo>
                  <a:pt x="2664963" y="0"/>
                </a:lnTo>
                <a:lnTo>
                  <a:pt x="2664963" y="967160"/>
                </a:lnTo>
                <a:lnTo>
                  <a:pt x="0" y="967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9" name="Google Shape;199;p7"/>
          <p:cNvSpPr/>
          <p:nvPr/>
        </p:nvSpPr>
        <p:spPr>
          <a:xfrm>
            <a:off x="409073" y="7241711"/>
            <a:ext cx="3986768" cy="2656184"/>
          </a:xfrm>
          <a:custGeom>
            <a:avLst/>
            <a:gdLst/>
            <a:ahLst/>
            <a:cxnLst/>
            <a:rect l="l" t="t" r="r" b="b"/>
            <a:pathLst>
              <a:path w="3986768" h="2656184" extrusionOk="0">
                <a:moveTo>
                  <a:pt x="0" y="0"/>
                </a:moveTo>
                <a:lnTo>
                  <a:pt x="3986768" y="0"/>
                </a:lnTo>
                <a:lnTo>
                  <a:pt x="3986768" y="2656184"/>
                </a:lnTo>
                <a:lnTo>
                  <a:pt x="0" y="2656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0" name="Google Shape;200;p7"/>
          <p:cNvSpPr txBox="1"/>
          <p:nvPr/>
        </p:nvSpPr>
        <p:spPr>
          <a:xfrm>
            <a:off x="4681367" y="1365414"/>
            <a:ext cx="11211622" cy="62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1" i="0" u="none" strike="noStrike" cap="none">
                <a:solidFill>
                  <a:srgbClr val="C02327"/>
                </a:solidFill>
                <a:latin typeface="Poppins"/>
                <a:ea typeface="Poppins"/>
                <a:cs typeface="Poppins"/>
                <a:sym typeface="Poppins"/>
              </a:rPr>
              <a:t>Red Brick and Leasehold Reform - Alex Toal</a:t>
            </a:r>
            <a:endParaRPr/>
          </a:p>
        </p:txBody>
      </p:sp>
      <p:sp>
        <p:nvSpPr>
          <p:cNvPr id="201" name="Google Shape;201;p7"/>
          <p:cNvSpPr txBox="1"/>
          <p:nvPr/>
        </p:nvSpPr>
        <p:spPr>
          <a:xfrm>
            <a:off x="4681367" y="3512774"/>
            <a:ext cx="12577933" cy="402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Red Brick is the official publication of Labour Housing Group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- Weekly articles on all topics related to housing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- Regular essay series on 10-year plan for housing and Class of 2024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- Volunteer opportunities in writing, editing and commissioning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28" b="0" i="0" u="none" strike="noStrike" cap="none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C4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8"/>
          <p:cNvGrpSpPr/>
          <p:nvPr/>
        </p:nvGrpSpPr>
        <p:grpSpPr>
          <a:xfrm>
            <a:off x="4110315" y="637814"/>
            <a:ext cx="14763750" cy="8659966"/>
            <a:chOff x="0" y="-66675"/>
            <a:chExt cx="2287291" cy="1341655"/>
          </a:xfrm>
        </p:grpSpPr>
        <p:sp>
          <p:nvSpPr>
            <p:cNvPr id="207" name="Google Shape;207;p8"/>
            <p:cNvSpPr/>
            <p:nvPr/>
          </p:nvSpPr>
          <p:spPr>
            <a:xfrm>
              <a:off x="0" y="0"/>
              <a:ext cx="2287291" cy="1274980"/>
            </a:xfrm>
            <a:custGeom>
              <a:avLst/>
              <a:gdLst/>
              <a:ahLst/>
              <a:cxnLst/>
              <a:rect l="l" t="t" r="r" b="b"/>
              <a:pathLst>
                <a:path w="2287291" h="1274980" extrusionOk="0">
                  <a:moveTo>
                    <a:pt x="0" y="0"/>
                  </a:moveTo>
                  <a:lnTo>
                    <a:pt x="2287291" y="0"/>
                  </a:lnTo>
                  <a:lnTo>
                    <a:pt x="2287291" y="1274980"/>
                  </a:lnTo>
                  <a:lnTo>
                    <a:pt x="0" y="1274980"/>
                  </a:lnTo>
                  <a:close/>
                </a:path>
              </a:pathLst>
            </a:custGeom>
            <a:solidFill>
              <a:srgbClr val="FFFFFF"/>
            </a:solidFill>
            <a:ln w="28575" cap="sq" cmpd="sng">
              <a:solidFill>
                <a:srgbClr val="C02327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08" name="Google Shape;208;p8"/>
            <p:cNvSpPr txBox="1"/>
            <p:nvPr/>
          </p:nvSpPr>
          <p:spPr>
            <a:xfrm>
              <a:off x="0" y="-66675"/>
              <a:ext cx="2287291" cy="1341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8"/>
          <p:cNvSpPr txBox="1"/>
          <p:nvPr/>
        </p:nvSpPr>
        <p:spPr>
          <a:xfrm>
            <a:off x="4681367" y="1365414"/>
            <a:ext cx="10163830" cy="124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1" i="0" u="none" strike="noStrike" cap="none">
                <a:solidFill>
                  <a:srgbClr val="C02327"/>
                </a:solidFill>
                <a:latin typeface="Poppins"/>
                <a:ea typeface="Poppins"/>
                <a:cs typeface="Poppins"/>
                <a:sym typeface="Poppins"/>
              </a:rPr>
              <a:t>LHG Rules and Structures - LHG Secretary Sheila Spencer</a:t>
            </a:r>
            <a:endParaRPr/>
          </a:p>
        </p:txBody>
      </p:sp>
      <p:sp>
        <p:nvSpPr>
          <p:cNvPr id="210" name="Google Shape;210;p8"/>
          <p:cNvSpPr txBox="1"/>
          <p:nvPr/>
        </p:nvSpPr>
        <p:spPr>
          <a:xfrm>
            <a:off x="4681367" y="3156356"/>
            <a:ext cx="18683597" cy="2633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 dirty="0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Branches</a:t>
            </a:r>
            <a:endParaRPr lang="en-GB" sz="3928" b="0" i="0" u="none" strike="noStrike" cap="none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 dirty="0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Local Interest Groups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3928" b="0" i="0" u="none" strike="noStrike" cap="none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 dirty="0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LHG Newsletter</a:t>
            </a:r>
            <a:endParaRPr dirty="0"/>
          </a:p>
        </p:txBody>
      </p:sp>
      <p:sp>
        <p:nvSpPr>
          <p:cNvPr id="211" name="Google Shape;211;p8"/>
          <p:cNvSpPr/>
          <p:nvPr/>
        </p:nvSpPr>
        <p:spPr>
          <a:xfrm>
            <a:off x="694599" y="1068180"/>
            <a:ext cx="2664963" cy="967160"/>
          </a:xfrm>
          <a:custGeom>
            <a:avLst/>
            <a:gdLst/>
            <a:ahLst/>
            <a:cxnLst/>
            <a:rect l="l" t="t" r="r" b="b"/>
            <a:pathLst>
              <a:path w="2664963" h="967160" extrusionOk="0">
                <a:moveTo>
                  <a:pt x="0" y="0"/>
                </a:moveTo>
                <a:lnTo>
                  <a:pt x="2664963" y="0"/>
                </a:lnTo>
                <a:lnTo>
                  <a:pt x="2664963" y="967160"/>
                </a:lnTo>
                <a:lnTo>
                  <a:pt x="0" y="967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C4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9"/>
          <p:cNvGrpSpPr/>
          <p:nvPr/>
        </p:nvGrpSpPr>
        <p:grpSpPr>
          <a:xfrm>
            <a:off x="4110315" y="637814"/>
            <a:ext cx="14763750" cy="8659966"/>
            <a:chOff x="0" y="-66675"/>
            <a:chExt cx="2287291" cy="1341655"/>
          </a:xfrm>
        </p:grpSpPr>
        <p:sp>
          <p:nvSpPr>
            <p:cNvPr id="237" name="Google Shape;237;p9"/>
            <p:cNvSpPr/>
            <p:nvPr/>
          </p:nvSpPr>
          <p:spPr>
            <a:xfrm>
              <a:off x="0" y="0"/>
              <a:ext cx="2287291" cy="1274980"/>
            </a:xfrm>
            <a:custGeom>
              <a:avLst/>
              <a:gdLst/>
              <a:ahLst/>
              <a:cxnLst/>
              <a:rect l="l" t="t" r="r" b="b"/>
              <a:pathLst>
                <a:path w="2287291" h="1274980" extrusionOk="0">
                  <a:moveTo>
                    <a:pt x="0" y="0"/>
                  </a:moveTo>
                  <a:lnTo>
                    <a:pt x="2287291" y="0"/>
                  </a:lnTo>
                  <a:lnTo>
                    <a:pt x="2287291" y="1274980"/>
                  </a:lnTo>
                  <a:lnTo>
                    <a:pt x="0" y="1274980"/>
                  </a:lnTo>
                  <a:close/>
                </a:path>
              </a:pathLst>
            </a:custGeom>
            <a:solidFill>
              <a:srgbClr val="FFFFFF"/>
            </a:solidFill>
            <a:ln w="28575" cap="sq" cmpd="sng">
              <a:solidFill>
                <a:srgbClr val="C02327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38" name="Google Shape;238;p9"/>
            <p:cNvSpPr txBox="1"/>
            <p:nvPr/>
          </p:nvSpPr>
          <p:spPr>
            <a:xfrm>
              <a:off x="0" y="-66675"/>
              <a:ext cx="2287291" cy="1341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" name="Google Shape;239;p9"/>
          <p:cNvSpPr/>
          <p:nvPr/>
        </p:nvSpPr>
        <p:spPr>
          <a:xfrm>
            <a:off x="694599" y="1068180"/>
            <a:ext cx="2664963" cy="967160"/>
          </a:xfrm>
          <a:custGeom>
            <a:avLst/>
            <a:gdLst/>
            <a:ahLst/>
            <a:cxnLst/>
            <a:rect l="l" t="t" r="r" b="b"/>
            <a:pathLst>
              <a:path w="2664963" h="967160" extrusionOk="0">
                <a:moveTo>
                  <a:pt x="0" y="0"/>
                </a:moveTo>
                <a:lnTo>
                  <a:pt x="2664963" y="0"/>
                </a:lnTo>
                <a:lnTo>
                  <a:pt x="2664963" y="967160"/>
                </a:lnTo>
                <a:lnTo>
                  <a:pt x="0" y="967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1" name="Google Shape;241;p9"/>
          <p:cNvSpPr txBox="1"/>
          <p:nvPr/>
        </p:nvSpPr>
        <p:spPr>
          <a:xfrm>
            <a:off x="4681367" y="1365414"/>
            <a:ext cx="11211622" cy="62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1" i="0" u="none" strike="noStrike" cap="none">
                <a:solidFill>
                  <a:srgbClr val="C02327"/>
                </a:solidFill>
                <a:latin typeface="Poppins"/>
                <a:ea typeface="Poppins"/>
                <a:cs typeface="Poppins"/>
                <a:sym typeface="Poppins"/>
              </a:rPr>
              <a:t>Upcoming Canvassing Sessions</a:t>
            </a:r>
            <a:endParaRPr/>
          </a:p>
        </p:txBody>
      </p:sp>
      <p:sp>
        <p:nvSpPr>
          <p:cNvPr id="242" name="Google Shape;242;p9"/>
          <p:cNvSpPr txBox="1"/>
          <p:nvPr/>
        </p:nvSpPr>
        <p:spPr>
          <a:xfrm>
            <a:off x="4681367" y="2522174"/>
            <a:ext cx="12577800" cy="72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Saturday 31st January (14:00): Lancaster Gate (Westminster), meeting at Waitrose and Partners, Porchester Road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28" b="0" i="0" u="none" strike="noStrike" cap="none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Saturday 7th February (</a:t>
            </a:r>
            <a:r>
              <a:rPr lang="en-US" sz="3928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TBC</a:t>
            </a: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) South Bermondsey (Southwark), meeting at </a:t>
            </a:r>
            <a:r>
              <a:rPr lang="en-US" sz="3928" b="0" i="0" u="sng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Bermondsey tube station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28" b="0" i="0" u="sng" strike="noStrike" cap="none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Tuesday 17th February (18:00) Hillrise (Islington), meeting at </a:t>
            </a:r>
            <a:r>
              <a:rPr lang="en-US" sz="3928" b="0" i="0" u="sng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Great Indian, 139 Malborough Road</a:t>
            </a: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 - followed by a social at The Shaftesbury Tavern, Hornsey Road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28" b="0" i="0" u="none" strike="noStrike" cap="none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2327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"/>
          <p:cNvSpPr txBox="1"/>
          <p:nvPr/>
        </p:nvSpPr>
        <p:spPr>
          <a:xfrm>
            <a:off x="5360375" y="3585523"/>
            <a:ext cx="7567250" cy="281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0" i="0" u="none" strike="noStrike" cap="none">
                <a:solidFill>
                  <a:srgbClr val="F0E6C4"/>
                </a:solidFill>
                <a:latin typeface="Arial"/>
                <a:ea typeface="Arial"/>
                <a:cs typeface="Arial"/>
                <a:sym typeface="Arial"/>
              </a:rPr>
              <a:t>What do you think?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99" b="0" i="0" u="none" strike="noStrike" cap="none">
              <a:solidFill>
                <a:srgbClr val="F0E6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0" i="0" u="none" strike="noStrike" cap="none">
                <a:solidFill>
                  <a:srgbClr val="F0E6C4"/>
                </a:solidFill>
                <a:latin typeface="Arial"/>
                <a:ea typeface="Arial"/>
                <a:cs typeface="Arial"/>
                <a:sym typeface="Arial"/>
              </a:rPr>
              <a:t> Share your ideas and feedback!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2327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6177027" y="715963"/>
            <a:ext cx="5933946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0" i="0" u="none" strike="noStrike" cap="none">
                <a:solidFill>
                  <a:srgbClr val="F0E6C4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  <p:graphicFrame>
        <p:nvGraphicFramePr>
          <p:cNvPr id="101" name="Google Shape;101;p2"/>
          <p:cNvGraphicFramePr/>
          <p:nvPr/>
        </p:nvGraphicFramePr>
        <p:xfrm>
          <a:off x="4795496" y="1728108"/>
          <a:ext cx="8697000" cy="8167600"/>
        </p:xfrm>
        <a:graphic>
          <a:graphicData uri="http://schemas.openxmlformats.org/drawingml/2006/table">
            <a:tbl>
              <a:tblPr>
                <a:noFill/>
                <a:tableStyleId>{16F1CF29-0705-4078-8DB2-C4EFF5F92060}</a:tableStyleId>
              </a:tblPr>
              <a:tblGrid>
                <a:gridCol w="128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7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0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b="1" u="none" strike="noStrike" cap="none">
                          <a:solidFill>
                            <a:srgbClr val="F0E6C4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1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strike="noStrike" cap="none">
                          <a:solidFill>
                            <a:srgbClr val="F0E6C4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Welcome and introduction from LHG Chair Jack Shaw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b="1" u="none" strike="noStrike" cap="none">
                          <a:solidFill>
                            <a:srgbClr val="F0E6C4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2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strike="noStrike" cap="none">
                          <a:solidFill>
                            <a:srgbClr val="F0E6C4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The benefits of LHG membership, with Membership Officer Heather Johnson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0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b="1" u="none" strike="noStrike" cap="none">
                          <a:solidFill>
                            <a:srgbClr val="F0E6C4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3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strike="noStrike" cap="none">
                          <a:solidFill>
                            <a:srgbClr val="F0E6C4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LHG Policy and Working Groups, with Policy Officer Andy Bates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0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b="1" u="none" strike="noStrike" cap="none">
                          <a:solidFill>
                            <a:srgbClr val="F0E6C4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4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strike="noStrike" cap="none">
                          <a:solidFill>
                            <a:srgbClr val="F0E6C4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The Homelessness Working Group, with Vice-Chair Alison Inman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0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b="1" u="none" strike="noStrike" cap="none">
                          <a:solidFill>
                            <a:srgbClr val="F0E6C4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5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strike="noStrike" cap="none">
                          <a:solidFill>
                            <a:srgbClr val="F0E6C4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The Leasehold Reform Working Group and Red Brick, with Red Brick editor Alex Toal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0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b="1" u="none" strike="noStrike" cap="none">
                          <a:solidFill>
                            <a:srgbClr val="F0E6C4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6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strike="noStrike" cap="none">
                          <a:solidFill>
                            <a:srgbClr val="F0E6C4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LHG Branches, LIGs, and Newsletter, with LHG Secretary Sheila Spencer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0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b="1" u="none" strike="noStrike" cap="none">
                          <a:solidFill>
                            <a:srgbClr val="F0E6C4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7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strike="noStrike" cap="none">
                          <a:solidFill>
                            <a:srgbClr val="F0E6C4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Upcoming canvassing sessions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0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b="1" u="none" strike="noStrike" cap="none">
                          <a:solidFill>
                            <a:srgbClr val="F0E6C4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8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strike="noStrike" cap="none">
                          <a:solidFill>
                            <a:srgbClr val="F0E6C4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Share your thoughts!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D491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0E6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7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3"/>
          <p:cNvGrpSpPr/>
          <p:nvPr/>
        </p:nvGrpSpPr>
        <p:grpSpPr>
          <a:xfrm>
            <a:off x="8405122" y="1912889"/>
            <a:ext cx="7952155" cy="7901347"/>
            <a:chOff x="0" y="-79605"/>
            <a:chExt cx="10602874" cy="10535129"/>
          </a:xfrm>
        </p:grpSpPr>
        <p:sp>
          <p:nvSpPr>
            <p:cNvPr id="107" name="Google Shape;107;p3"/>
            <p:cNvSpPr/>
            <p:nvPr/>
          </p:nvSpPr>
          <p:spPr>
            <a:xfrm>
              <a:off x="10079861" y="3903770"/>
              <a:ext cx="131753" cy="134942"/>
            </a:xfrm>
            <a:custGeom>
              <a:avLst/>
              <a:gdLst/>
              <a:ahLst/>
              <a:cxnLst/>
              <a:rect l="l" t="t" r="r" b="b"/>
              <a:pathLst>
                <a:path w="131753" h="134942" extrusionOk="0">
                  <a:moveTo>
                    <a:pt x="0" y="0"/>
                  </a:moveTo>
                  <a:lnTo>
                    <a:pt x="131753" y="0"/>
                  </a:lnTo>
                  <a:lnTo>
                    <a:pt x="131753" y="134942"/>
                  </a:lnTo>
                  <a:lnTo>
                    <a:pt x="0" y="1349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grpSp>
          <p:nvGrpSpPr>
            <p:cNvPr id="108" name="Google Shape;108;p3"/>
            <p:cNvGrpSpPr/>
            <p:nvPr/>
          </p:nvGrpSpPr>
          <p:grpSpPr>
            <a:xfrm>
              <a:off x="263109" y="2180823"/>
              <a:ext cx="10076656" cy="3980141"/>
              <a:chOff x="0" y="-19050"/>
              <a:chExt cx="2411407" cy="952473"/>
            </a:xfrm>
          </p:grpSpPr>
          <p:sp>
            <p:nvSpPr>
              <p:cNvPr id="109" name="Google Shape;109;p3"/>
              <p:cNvSpPr/>
              <p:nvPr/>
            </p:nvSpPr>
            <p:spPr>
              <a:xfrm>
                <a:off x="0" y="0"/>
                <a:ext cx="2411407" cy="933423"/>
              </a:xfrm>
              <a:custGeom>
                <a:avLst/>
                <a:gdLst/>
                <a:ahLst/>
                <a:cxnLst/>
                <a:rect l="l" t="t" r="r" b="b"/>
                <a:pathLst>
                  <a:path w="2411407" h="933423" extrusionOk="0">
                    <a:moveTo>
                      <a:pt x="23326" y="0"/>
                    </a:moveTo>
                    <a:lnTo>
                      <a:pt x="2388081" y="0"/>
                    </a:lnTo>
                    <a:cubicBezTo>
                      <a:pt x="2394268" y="0"/>
                      <a:pt x="2400201" y="2458"/>
                      <a:pt x="2404575" y="6832"/>
                    </a:cubicBezTo>
                    <a:cubicBezTo>
                      <a:pt x="2408950" y="11206"/>
                      <a:pt x="2411407" y="17139"/>
                      <a:pt x="2411407" y="23326"/>
                    </a:cubicBezTo>
                    <a:lnTo>
                      <a:pt x="2411407" y="910097"/>
                    </a:lnTo>
                    <a:cubicBezTo>
                      <a:pt x="2411407" y="916283"/>
                      <a:pt x="2408950" y="922216"/>
                      <a:pt x="2404575" y="926591"/>
                    </a:cubicBezTo>
                    <a:cubicBezTo>
                      <a:pt x="2400201" y="930965"/>
                      <a:pt x="2394268" y="933423"/>
                      <a:pt x="2388081" y="933423"/>
                    </a:cubicBezTo>
                    <a:lnTo>
                      <a:pt x="23326" y="933423"/>
                    </a:lnTo>
                    <a:cubicBezTo>
                      <a:pt x="17139" y="933423"/>
                      <a:pt x="11206" y="930965"/>
                      <a:pt x="6832" y="926591"/>
                    </a:cubicBezTo>
                    <a:cubicBezTo>
                      <a:pt x="2458" y="922216"/>
                      <a:pt x="0" y="916283"/>
                      <a:pt x="0" y="910097"/>
                    </a:cubicBezTo>
                    <a:lnTo>
                      <a:pt x="0" y="23326"/>
                    </a:lnTo>
                    <a:cubicBezTo>
                      <a:pt x="0" y="17139"/>
                      <a:pt x="2458" y="11206"/>
                      <a:pt x="6832" y="6832"/>
                    </a:cubicBezTo>
                    <a:cubicBezTo>
                      <a:pt x="11206" y="2458"/>
                      <a:pt x="17139" y="0"/>
                      <a:pt x="23326" y="0"/>
                    </a:cubicBezTo>
                    <a:close/>
                  </a:path>
                </a:pathLst>
              </a:custGeom>
              <a:solidFill>
                <a:srgbClr val="762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 txBox="1"/>
              <p:nvPr/>
            </p:nvSpPr>
            <p:spPr>
              <a:xfrm>
                <a:off x="0" y="-19050"/>
                <a:ext cx="2411407" cy="9524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875" tIns="48875" rIns="48875" bIns="488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73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Google Shape;111;p3"/>
            <p:cNvGrpSpPr/>
            <p:nvPr/>
          </p:nvGrpSpPr>
          <p:grpSpPr>
            <a:xfrm>
              <a:off x="5607871" y="6330298"/>
              <a:ext cx="4731894" cy="4125226"/>
              <a:chOff x="0" y="-19050"/>
              <a:chExt cx="1132372" cy="987193"/>
            </a:xfrm>
          </p:grpSpPr>
          <p:sp>
            <p:nvSpPr>
              <p:cNvPr id="112" name="Google Shape;112;p3"/>
              <p:cNvSpPr/>
              <p:nvPr/>
            </p:nvSpPr>
            <p:spPr>
              <a:xfrm>
                <a:off x="0" y="0"/>
                <a:ext cx="1132372" cy="968143"/>
              </a:xfrm>
              <a:custGeom>
                <a:avLst/>
                <a:gdLst/>
                <a:ahLst/>
                <a:cxnLst/>
                <a:rect l="l" t="t" r="r" b="b"/>
                <a:pathLst>
                  <a:path w="1132372" h="968143" extrusionOk="0">
                    <a:moveTo>
                      <a:pt x="49673" y="0"/>
                    </a:moveTo>
                    <a:lnTo>
                      <a:pt x="1082699" y="0"/>
                    </a:lnTo>
                    <a:cubicBezTo>
                      <a:pt x="1095873" y="0"/>
                      <a:pt x="1108508" y="5233"/>
                      <a:pt x="1117823" y="14549"/>
                    </a:cubicBezTo>
                    <a:cubicBezTo>
                      <a:pt x="1127139" y="23864"/>
                      <a:pt x="1132372" y="36499"/>
                      <a:pt x="1132372" y="49673"/>
                    </a:cubicBezTo>
                    <a:lnTo>
                      <a:pt x="1132372" y="918470"/>
                    </a:lnTo>
                    <a:cubicBezTo>
                      <a:pt x="1132372" y="931644"/>
                      <a:pt x="1127139" y="944278"/>
                      <a:pt x="1117823" y="953594"/>
                    </a:cubicBezTo>
                    <a:cubicBezTo>
                      <a:pt x="1108508" y="962909"/>
                      <a:pt x="1095873" y="968143"/>
                      <a:pt x="1082699" y="968143"/>
                    </a:cubicBezTo>
                    <a:lnTo>
                      <a:pt x="49673" y="968143"/>
                    </a:lnTo>
                    <a:cubicBezTo>
                      <a:pt x="36499" y="968143"/>
                      <a:pt x="23864" y="962909"/>
                      <a:pt x="14549" y="953594"/>
                    </a:cubicBezTo>
                    <a:cubicBezTo>
                      <a:pt x="5233" y="944278"/>
                      <a:pt x="0" y="931644"/>
                      <a:pt x="0" y="918470"/>
                    </a:cubicBezTo>
                    <a:lnTo>
                      <a:pt x="0" y="49673"/>
                    </a:lnTo>
                    <a:cubicBezTo>
                      <a:pt x="0" y="36499"/>
                      <a:pt x="5233" y="23864"/>
                      <a:pt x="14549" y="14549"/>
                    </a:cubicBezTo>
                    <a:cubicBezTo>
                      <a:pt x="23864" y="5233"/>
                      <a:pt x="36499" y="0"/>
                      <a:pt x="49673" y="0"/>
                    </a:cubicBezTo>
                    <a:close/>
                  </a:path>
                </a:pathLst>
              </a:custGeom>
              <a:solidFill>
                <a:srgbClr val="B26806">
                  <a:alpha val="4705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 txBox="1"/>
              <p:nvPr/>
            </p:nvSpPr>
            <p:spPr>
              <a:xfrm>
                <a:off x="0" y="-19050"/>
                <a:ext cx="1132372" cy="9871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875" tIns="48875" rIns="48875" bIns="488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73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14" name="Google Shape;114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316" y="6816813"/>
              <a:ext cx="5479597" cy="355128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5" name="Google Shape;115;p3"/>
            <p:cNvGrpSpPr/>
            <p:nvPr/>
          </p:nvGrpSpPr>
          <p:grpSpPr>
            <a:xfrm>
              <a:off x="263109" y="-79605"/>
              <a:ext cx="10076656" cy="2094321"/>
              <a:chOff x="0" y="-19050"/>
              <a:chExt cx="2411407" cy="501184"/>
            </a:xfrm>
          </p:grpSpPr>
          <p:sp>
            <p:nvSpPr>
              <p:cNvPr id="116" name="Google Shape;116;p3"/>
              <p:cNvSpPr/>
              <p:nvPr/>
            </p:nvSpPr>
            <p:spPr>
              <a:xfrm>
                <a:off x="0" y="0"/>
                <a:ext cx="2411407" cy="482134"/>
              </a:xfrm>
              <a:custGeom>
                <a:avLst/>
                <a:gdLst/>
                <a:ahLst/>
                <a:cxnLst/>
                <a:rect l="l" t="t" r="r" b="b"/>
                <a:pathLst>
                  <a:path w="2411407" h="482134" extrusionOk="0">
                    <a:moveTo>
                      <a:pt x="23326" y="0"/>
                    </a:moveTo>
                    <a:lnTo>
                      <a:pt x="2388081" y="0"/>
                    </a:lnTo>
                    <a:cubicBezTo>
                      <a:pt x="2394268" y="0"/>
                      <a:pt x="2400201" y="2458"/>
                      <a:pt x="2404575" y="6832"/>
                    </a:cubicBezTo>
                    <a:cubicBezTo>
                      <a:pt x="2408950" y="11206"/>
                      <a:pt x="2411407" y="17139"/>
                      <a:pt x="2411407" y="23326"/>
                    </a:cubicBezTo>
                    <a:lnTo>
                      <a:pt x="2411407" y="458808"/>
                    </a:lnTo>
                    <a:cubicBezTo>
                      <a:pt x="2411407" y="464995"/>
                      <a:pt x="2408950" y="470928"/>
                      <a:pt x="2404575" y="475302"/>
                    </a:cubicBezTo>
                    <a:cubicBezTo>
                      <a:pt x="2400201" y="479677"/>
                      <a:pt x="2394268" y="482134"/>
                      <a:pt x="2388081" y="482134"/>
                    </a:cubicBezTo>
                    <a:lnTo>
                      <a:pt x="23326" y="482134"/>
                    </a:lnTo>
                    <a:cubicBezTo>
                      <a:pt x="17139" y="482134"/>
                      <a:pt x="11206" y="479677"/>
                      <a:pt x="6832" y="475302"/>
                    </a:cubicBezTo>
                    <a:cubicBezTo>
                      <a:pt x="2458" y="470928"/>
                      <a:pt x="0" y="464995"/>
                      <a:pt x="0" y="458808"/>
                    </a:cubicBezTo>
                    <a:lnTo>
                      <a:pt x="0" y="23326"/>
                    </a:lnTo>
                    <a:cubicBezTo>
                      <a:pt x="0" y="17139"/>
                      <a:pt x="2458" y="11206"/>
                      <a:pt x="6832" y="6832"/>
                    </a:cubicBezTo>
                    <a:cubicBezTo>
                      <a:pt x="11206" y="2458"/>
                      <a:pt x="17139" y="0"/>
                      <a:pt x="23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3"/>
              <p:cNvSpPr txBox="1"/>
              <p:nvPr/>
            </p:nvSpPr>
            <p:spPr>
              <a:xfrm>
                <a:off x="0" y="-19050"/>
                <a:ext cx="2411407" cy="501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875" tIns="48875" rIns="48875" bIns="488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73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8" name="Google Shape;118;p3"/>
            <p:cNvSpPr txBox="1"/>
            <p:nvPr/>
          </p:nvSpPr>
          <p:spPr>
            <a:xfrm>
              <a:off x="2802471" y="6734396"/>
              <a:ext cx="3598918" cy="287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47" b="1" i="0" u="none" strike="noStrike" cap="none">
                  <a:solidFill>
                    <a:srgbClr val="000000"/>
                  </a:solidFill>
                  <a:latin typeface="NTR"/>
                  <a:ea typeface="NTR"/>
                  <a:cs typeface="NTR"/>
                  <a:sym typeface="NTR"/>
                </a:rPr>
                <a:t>New Blogs</a:t>
              </a:r>
              <a:endParaRPr/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6181553" y="6771585"/>
              <a:ext cx="3598918" cy="287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47" b="1" i="0" u="none" strike="noStrike" cap="none">
                  <a:solidFill>
                    <a:srgbClr val="000000"/>
                  </a:solidFill>
                  <a:latin typeface="NTR"/>
                  <a:ea typeface="NTR"/>
                  <a:cs typeface="NTR"/>
                  <a:sym typeface="NTR"/>
                </a:rPr>
                <a:t>New Patrons</a:t>
              </a:r>
              <a:endParaRPr/>
            </a:p>
          </p:txBody>
        </p:sp>
        <p:grpSp>
          <p:nvGrpSpPr>
            <p:cNvPr id="120" name="Google Shape;120;p3"/>
            <p:cNvGrpSpPr/>
            <p:nvPr/>
          </p:nvGrpSpPr>
          <p:grpSpPr>
            <a:xfrm>
              <a:off x="807893" y="2776038"/>
              <a:ext cx="2471521" cy="583460"/>
              <a:chOff x="0" y="-19050"/>
              <a:chExt cx="619276" cy="146195"/>
            </a:xfrm>
          </p:grpSpPr>
          <p:sp>
            <p:nvSpPr>
              <p:cNvPr id="121" name="Google Shape;121;p3"/>
              <p:cNvSpPr/>
              <p:nvPr/>
            </p:nvSpPr>
            <p:spPr>
              <a:xfrm>
                <a:off x="0" y="0"/>
                <a:ext cx="619276" cy="127145"/>
              </a:xfrm>
              <a:custGeom>
                <a:avLst/>
                <a:gdLst/>
                <a:ahLst/>
                <a:cxnLst/>
                <a:rect l="l" t="t" r="r" b="b"/>
                <a:pathLst>
                  <a:path w="619276" h="127145" extrusionOk="0">
                    <a:moveTo>
                      <a:pt x="63572" y="0"/>
                    </a:moveTo>
                    <a:lnTo>
                      <a:pt x="555704" y="0"/>
                    </a:lnTo>
                    <a:cubicBezTo>
                      <a:pt x="590814" y="0"/>
                      <a:pt x="619276" y="28462"/>
                      <a:pt x="619276" y="63572"/>
                    </a:cubicBezTo>
                    <a:lnTo>
                      <a:pt x="619276" y="63572"/>
                    </a:lnTo>
                    <a:cubicBezTo>
                      <a:pt x="619276" y="80433"/>
                      <a:pt x="612578" y="96603"/>
                      <a:pt x="600656" y="108525"/>
                    </a:cubicBezTo>
                    <a:cubicBezTo>
                      <a:pt x="588734" y="120447"/>
                      <a:pt x="572564" y="127145"/>
                      <a:pt x="555704" y="127145"/>
                    </a:cubicBezTo>
                    <a:lnTo>
                      <a:pt x="63572" y="127145"/>
                    </a:lnTo>
                    <a:cubicBezTo>
                      <a:pt x="28462" y="127145"/>
                      <a:pt x="0" y="98682"/>
                      <a:pt x="0" y="63572"/>
                    </a:cubicBezTo>
                    <a:lnTo>
                      <a:pt x="0" y="63572"/>
                    </a:lnTo>
                    <a:cubicBezTo>
                      <a:pt x="0" y="28462"/>
                      <a:pt x="28462" y="0"/>
                      <a:pt x="63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3"/>
              <p:cNvSpPr txBox="1"/>
              <p:nvPr/>
            </p:nvSpPr>
            <p:spPr>
              <a:xfrm>
                <a:off x="0" y="-19050"/>
                <a:ext cx="619276" cy="1461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875" tIns="48875" rIns="48875" bIns="488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998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8" b="1" i="0" u="none" strike="noStrike" cap="none">
                    <a:solidFill>
                      <a:srgbClr val="000000"/>
                    </a:solidFill>
                    <a:latin typeface="NTR"/>
                    <a:ea typeface="NTR"/>
                    <a:cs typeface="NTR"/>
                    <a:sym typeface="NTR"/>
                  </a:rPr>
                  <a:t>Membership</a:t>
                </a:r>
                <a:endParaRPr/>
              </a:p>
            </p:txBody>
          </p:sp>
        </p:grpSp>
        <p:grpSp>
          <p:nvGrpSpPr>
            <p:cNvPr id="123" name="Google Shape;123;p3"/>
            <p:cNvGrpSpPr/>
            <p:nvPr/>
          </p:nvGrpSpPr>
          <p:grpSpPr>
            <a:xfrm>
              <a:off x="7244616" y="2776038"/>
              <a:ext cx="2471521" cy="583460"/>
              <a:chOff x="0" y="-19050"/>
              <a:chExt cx="619276" cy="146195"/>
            </a:xfrm>
          </p:grpSpPr>
          <p:sp>
            <p:nvSpPr>
              <p:cNvPr id="124" name="Google Shape;124;p3"/>
              <p:cNvSpPr/>
              <p:nvPr/>
            </p:nvSpPr>
            <p:spPr>
              <a:xfrm>
                <a:off x="0" y="0"/>
                <a:ext cx="619276" cy="127145"/>
              </a:xfrm>
              <a:custGeom>
                <a:avLst/>
                <a:gdLst/>
                <a:ahLst/>
                <a:cxnLst/>
                <a:rect l="l" t="t" r="r" b="b"/>
                <a:pathLst>
                  <a:path w="619276" h="127145" extrusionOk="0">
                    <a:moveTo>
                      <a:pt x="63572" y="0"/>
                    </a:moveTo>
                    <a:lnTo>
                      <a:pt x="555704" y="0"/>
                    </a:lnTo>
                    <a:cubicBezTo>
                      <a:pt x="590814" y="0"/>
                      <a:pt x="619276" y="28462"/>
                      <a:pt x="619276" y="63572"/>
                    </a:cubicBezTo>
                    <a:lnTo>
                      <a:pt x="619276" y="63572"/>
                    </a:lnTo>
                    <a:cubicBezTo>
                      <a:pt x="619276" y="80433"/>
                      <a:pt x="612578" y="96603"/>
                      <a:pt x="600656" y="108525"/>
                    </a:cubicBezTo>
                    <a:cubicBezTo>
                      <a:pt x="588734" y="120447"/>
                      <a:pt x="572564" y="127145"/>
                      <a:pt x="555704" y="127145"/>
                    </a:cubicBezTo>
                    <a:lnTo>
                      <a:pt x="63572" y="127145"/>
                    </a:lnTo>
                    <a:cubicBezTo>
                      <a:pt x="28462" y="127145"/>
                      <a:pt x="0" y="98682"/>
                      <a:pt x="0" y="63572"/>
                    </a:cubicBezTo>
                    <a:lnTo>
                      <a:pt x="0" y="63572"/>
                    </a:lnTo>
                    <a:cubicBezTo>
                      <a:pt x="0" y="28462"/>
                      <a:pt x="28462" y="0"/>
                      <a:pt x="63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 cmpd="sng">
                <a:solidFill>
                  <a:srgbClr val="B268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 txBox="1"/>
              <p:nvPr/>
            </p:nvSpPr>
            <p:spPr>
              <a:xfrm>
                <a:off x="0" y="-19050"/>
                <a:ext cx="619276" cy="1461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875" tIns="48875" rIns="48875" bIns="488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998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8" b="1" i="0" u="none" strike="noStrike" cap="none">
                    <a:solidFill>
                      <a:srgbClr val="000000"/>
                    </a:solidFill>
                    <a:latin typeface="NTR"/>
                    <a:ea typeface="NTR"/>
                    <a:cs typeface="NTR"/>
                    <a:sym typeface="NTR"/>
                  </a:rPr>
                  <a:t>Podcasts</a:t>
                </a:r>
                <a:endParaRPr/>
              </a:p>
            </p:txBody>
          </p:sp>
        </p:grpSp>
        <p:sp>
          <p:nvSpPr>
            <p:cNvPr id="126" name="Google Shape;126;p3"/>
            <p:cNvSpPr txBox="1"/>
            <p:nvPr/>
          </p:nvSpPr>
          <p:spPr>
            <a:xfrm>
              <a:off x="255272" y="305912"/>
              <a:ext cx="10076656" cy="1313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8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19" b="1" i="0" u="none" strike="noStrike" cap="none">
                  <a:solidFill>
                    <a:srgbClr val="C02327"/>
                  </a:solidFill>
                  <a:latin typeface="NTR"/>
                  <a:ea typeface="NTR"/>
                  <a:cs typeface="NTR"/>
                  <a:sym typeface="NTR"/>
                </a:rPr>
                <a:t>LHG in 2026</a:t>
              </a:r>
              <a:endParaRPr/>
            </a:p>
          </p:txBody>
        </p:sp>
        <p:sp>
          <p:nvSpPr>
            <p:cNvPr id="127" name="Google Shape;127;p3"/>
            <p:cNvSpPr txBox="1"/>
            <p:nvPr/>
          </p:nvSpPr>
          <p:spPr>
            <a:xfrm>
              <a:off x="6357879" y="3247162"/>
              <a:ext cx="4244995" cy="14266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68" b="1" i="0" u="none" strike="noStrike" cap="none">
                  <a:solidFill>
                    <a:srgbClr val="FFFFFF"/>
                  </a:solidFill>
                  <a:latin typeface="NTR"/>
                  <a:ea typeface="NTR"/>
                  <a:cs typeface="NTR"/>
                  <a:sym typeface="NTR"/>
                </a:rPr>
                <a:t>12</a:t>
              </a: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767001" y="4814958"/>
              <a:ext cx="1774685" cy="706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69" b="1" i="0" u="none" strike="noStrike" cap="none">
                  <a:solidFill>
                    <a:srgbClr val="FFFFFF"/>
                  </a:solidFill>
                  <a:latin typeface="NTR"/>
                  <a:ea typeface="NTR"/>
                  <a:cs typeface="NTR"/>
                  <a:sym typeface="NTR"/>
                </a:rPr>
                <a:t>19%</a:t>
              </a:r>
              <a:endParaRPr/>
            </a:p>
          </p:txBody>
        </p:sp>
        <p:sp>
          <p:nvSpPr>
            <p:cNvPr id="129" name="Google Shape;129;p3"/>
            <p:cNvSpPr txBox="1"/>
            <p:nvPr/>
          </p:nvSpPr>
          <p:spPr>
            <a:xfrm>
              <a:off x="3221252" y="3235673"/>
              <a:ext cx="4130703" cy="1446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31" b="1" i="0" u="none" strike="noStrike" cap="none">
                  <a:solidFill>
                    <a:srgbClr val="FFFFFF"/>
                  </a:solidFill>
                  <a:latin typeface="NTR"/>
                  <a:ea typeface="NTR"/>
                  <a:cs typeface="NTR"/>
                  <a:sym typeface="NTR"/>
                </a:rPr>
                <a:t>10</a:t>
              </a:r>
              <a:endParaRPr/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4502121" y="4628946"/>
              <a:ext cx="1582958" cy="2406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7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88" b="0" i="0" u="none" strike="noStrike" cap="none">
                  <a:solidFill>
                    <a:srgbClr val="FFFFFF"/>
                  </a:solidFill>
                  <a:latin typeface="NTR"/>
                  <a:ea typeface="NTR"/>
                  <a:cs typeface="NTR"/>
                  <a:sym typeface="NTR"/>
                </a:rPr>
                <a:t>Total increase</a:t>
              </a:r>
              <a:endParaRPr/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852823" y="4616788"/>
              <a:ext cx="2425056" cy="237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72" b="0" i="0" u="none" strike="noStrike" cap="none">
                  <a:solidFill>
                    <a:srgbClr val="FFFFFF"/>
                  </a:solidFill>
                  <a:latin typeface="NTR"/>
                  <a:ea typeface="NTR"/>
                  <a:cs typeface="NTR"/>
                  <a:sym typeface="NTR"/>
                </a:rPr>
                <a:t>Total increase</a:t>
              </a:r>
              <a:endParaRPr/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7226038" y="4644167"/>
              <a:ext cx="2615314" cy="237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72" b="0" i="0" u="none" strike="noStrike" cap="none">
                  <a:solidFill>
                    <a:srgbClr val="FFFFFF"/>
                  </a:solidFill>
                  <a:latin typeface="NTR"/>
                  <a:ea typeface="NTR"/>
                  <a:cs typeface="NTR"/>
                  <a:sym typeface="NTR"/>
                </a:rPr>
                <a:t>Total increase</a:t>
              </a:r>
              <a:endParaRPr/>
            </a:p>
          </p:txBody>
        </p:sp>
        <p:sp>
          <p:nvSpPr>
            <p:cNvPr id="133" name="Google Shape;133;p3"/>
            <p:cNvSpPr txBox="1"/>
            <p:nvPr/>
          </p:nvSpPr>
          <p:spPr>
            <a:xfrm>
              <a:off x="7351955" y="4839502"/>
              <a:ext cx="1774685" cy="706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69" b="1" i="0" u="none" strike="noStrike" cap="none">
                  <a:solidFill>
                    <a:srgbClr val="FFFFFF"/>
                  </a:solidFill>
                  <a:latin typeface="NTR"/>
                  <a:ea typeface="NTR"/>
                  <a:cs typeface="NTR"/>
                  <a:sym typeface="NTR"/>
                </a:rPr>
                <a:t>40%</a:t>
              </a:r>
              <a:endParaRPr/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0" y="3235673"/>
              <a:ext cx="4130703" cy="1446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31" b="1" i="0" u="none" strike="noStrike" cap="none">
                  <a:solidFill>
                    <a:srgbClr val="FFFFFF"/>
                  </a:solidFill>
                  <a:latin typeface="NTR"/>
                  <a:ea typeface="NTR"/>
                  <a:cs typeface="NTR"/>
                  <a:sym typeface="NTR"/>
                </a:rPr>
                <a:t>450</a:t>
              </a:r>
              <a:endParaRPr/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4130703" y="4824282"/>
              <a:ext cx="1774685" cy="706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69" b="1" i="0" u="none" strike="noStrike" cap="none">
                  <a:solidFill>
                    <a:srgbClr val="FFFFFF"/>
                  </a:solidFill>
                  <a:latin typeface="NTR"/>
                  <a:ea typeface="NTR"/>
                  <a:cs typeface="NTR"/>
                  <a:sym typeface="NTR"/>
                </a:rPr>
                <a:t>20%</a:t>
              </a:r>
              <a:endParaRPr/>
            </a:p>
          </p:txBody>
        </p:sp>
        <p:grpSp>
          <p:nvGrpSpPr>
            <p:cNvPr id="136" name="Google Shape;136;p3"/>
            <p:cNvGrpSpPr/>
            <p:nvPr/>
          </p:nvGrpSpPr>
          <p:grpSpPr>
            <a:xfrm>
              <a:off x="4065676" y="2760817"/>
              <a:ext cx="2471521" cy="583460"/>
              <a:chOff x="0" y="-19050"/>
              <a:chExt cx="619276" cy="146195"/>
            </a:xfrm>
          </p:grpSpPr>
          <p:sp>
            <p:nvSpPr>
              <p:cNvPr id="137" name="Google Shape;137;p3"/>
              <p:cNvSpPr/>
              <p:nvPr/>
            </p:nvSpPr>
            <p:spPr>
              <a:xfrm>
                <a:off x="0" y="0"/>
                <a:ext cx="619276" cy="127145"/>
              </a:xfrm>
              <a:custGeom>
                <a:avLst/>
                <a:gdLst/>
                <a:ahLst/>
                <a:cxnLst/>
                <a:rect l="l" t="t" r="r" b="b"/>
                <a:pathLst>
                  <a:path w="619276" h="127145" extrusionOk="0">
                    <a:moveTo>
                      <a:pt x="63572" y="0"/>
                    </a:moveTo>
                    <a:lnTo>
                      <a:pt x="555704" y="0"/>
                    </a:lnTo>
                    <a:cubicBezTo>
                      <a:pt x="590814" y="0"/>
                      <a:pt x="619276" y="28462"/>
                      <a:pt x="619276" y="63572"/>
                    </a:cubicBezTo>
                    <a:lnTo>
                      <a:pt x="619276" y="63572"/>
                    </a:lnTo>
                    <a:cubicBezTo>
                      <a:pt x="619276" y="80433"/>
                      <a:pt x="612578" y="96603"/>
                      <a:pt x="600656" y="108525"/>
                    </a:cubicBezTo>
                    <a:cubicBezTo>
                      <a:pt x="588734" y="120447"/>
                      <a:pt x="572564" y="127145"/>
                      <a:pt x="555704" y="127145"/>
                    </a:cubicBezTo>
                    <a:lnTo>
                      <a:pt x="63572" y="127145"/>
                    </a:lnTo>
                    <a:cubicBezTo>
                      <a:pt x="28462" y="127145"/>
                      <a:pt x="0" y="98682"/>
                      <a:pt x="0" y="63572"/>
                    </a:cubicBezTo>
                    <a:lnTo>
                      <a:pt x="0" y="63572"/>
                    </a:lnTo>
                    <a:cubicBezTo>
                      <a:pt x="0" y="28462"/>
                      <a:pt x="28462" y="0"/>
                      <a:pt x="63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 txBox="1"/>
              <p:nvPr/>
            </p:nvSpPr>
            <p:spPr>
              <a:xfrm>
                <a:off x="0" y="-19050"/>
                <a:ext cx="619276" cy="1461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875" tIns="48875" rIns="48875" bIns="488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998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8" b="1" i="0" u="none" strike="noStrike" cap="none">
                    <a:solidFill>
                      <a:srgbClr val="000000"/>
                    </a:solidFill>
                    <a:latin typeface="NTR"/>
                    <a:ea typeface="NTR"/>
                    <a:cs typeface="NTR"/>
                    <a:sym typeface="NTR"/>
                  </a:rPr>
                  <a:t>In Conversation Events</a:t>
                </a:r>
                <a:endParaRPr/>
              </a:p>
            </p:txBody>
          </p:sp>
        </p:grpSp>
        <p:sp>
          <p:nvSpPr>
            <p:cNvPr id="139" name="Google Shape;139;p3"/>
            <p:cNvSpPr txBox="1"/>
            <p:nvPr/>
          </p:nvSpPr>
          <p:spPr>
            <a:xfrm>
              <a:off x="7577325" y="7457282"/>
              <a:ext cx="2579181" cy="2245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804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30" b="0" i="0" u="none" strike="noStrike" cap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Last year, we were proud to welcome four new patrons: Cllr Shama Tatler, Chris Curtis MP, Mayor Richard Parker, and Rachel Blake MP</a:t>
              </a:r>
              <a:endParaRPr/>
            </a:p>
          </p:txBody>
        </p:sp>
        <p:grpSp>
          <p:nvGrpSpPr>
            <p:cNvPr id="140" name="Google Shape;140;p3"/>
            <p:cNvGrpSpPr/>
            <p:nvPr/>
          </p:nvGrpSpPr>
          <p:grpSpPr>
            <a:xfrm>
              <a:off x="5211628" y="7482168"/>
              <a:ext cx="2140555" cy="2220573"/>
              <a:chOff x="0" y="0"/>
              <a:chExt cx="23883618" cy="24776429"/>
            </a:xfrm>
          </p:grpSpPr>
          <p:sp>
            <p:nvSpPr>
              <p:cNvPr id="141" name="Google Shape;141;p3"/>
              <p:cNvSpPr/>
              <p:nvPr/>
            </p:nvSpPr>
            <p:spPr>
              <a:xfrm>
                <a:off x="12680950" y="31750"/>
                <a:ext cx="11168380" cy="11517630"/>
              </a:xfrm>
              <a:custGeom>
                <a:avLst/>
                <a:gdLst/>
                <a:ahLst/>
                <a:cxnLst/>
                <a:rect l="l" t="t" r="r" b="b"/>
                <a:pathLst>
                  <a:path w="11168380" h="11517630" extrusionOk="0">
                    <a:moveTo>
                      <a:pt x="11163300" y="0"/>
                    </a:moveTo>
                    <a:lnTo>
                      <a:pt x="2161539" y="205740"/>
                    </a:lnTo>
                    <a:lnTo>
                      <a:pt x="1503680" y="220980"/>
                    </a:lnTo>
                    <a:lnTo>
                      <a:pt x="0" y="255270"/>
                    </a:lnTo>
                    <a:lnTo>
                      <a:pt x="0" y="11517630"/>
                    </a:lnTo>
                    <a:lnTo>
                      <a:pt x="1226820" y="11488420"/>
                    </a:lnTo>
                    <a:lnTo>
                      <a:pt x="1824989" y="11475720"/>
                    </a:lnTo>
                    <a:lnTo>
                      <a:pt x="2757170" y="11454130"/>
                    </a:lnTo>
                    <a:lnTo>
                      <a:pt x="3408680" y="11438890"/>
                    </a:lnTo>
                    <a:lnTo>
                      <a:pt x="3623311" y="11433810"/>
                    </a:lnTo>
                    <a:lnTo>
                      <a:pt x="4069080" y="11423650"/>
                    </a:lnTo>
                    <a:lnTo>
                      <a:pt x="11155680" y="11262360"/>
                    </a:lnTo>
                    <a:lnTo>
                      <a:pt x="11168380" y="11262360"/>
                    </a:lnTo>
                    <a:lnTo>
                      <a:pt x="11168380" y="0"/>
                    </a:lnTo>
                    <a:close/>
                  </a:path>
                </a:pathLst>
              </a:custGeom>
              <a:blipFill rotWithShape="1">
                <a:blip r:embed="rId5">
                  <a:alphaModFix/>
                </a:blip>
                <a:stretch>
                  <a:fillRect l="-1562" r="-1562"/>
                </a:stretch>
              </a:blipFill>
              <a:ln>
                <a:noFill/>
              </a:ln>
            </p:spPr>
          </p:sp>
          <p:sp>
            <p:nvSpPr>
              <p:cNvPr id="142" name="Google Shape;142;p3"/>
              <p:cNvSpPr/>
              <p:nvPr/>
            </p:nvSpPr>
            <p:spPr>
              <a:xfrm>
                <a:off x="12711430" y="12158980"/>
                <a:ext cx="11137900" cy="12292330"/>
              </a:xfrm>
              <a:custGeom>
                <a:avLst/>
                <a:gdLst/>
                <a:ahLst/>
                <a:cxnLst/>
                <a:rect l="l" t="t" r="r" b="b"/>
                <a:pathLst>
                  <a:path w="11137900" h="12292330" extrusionOk="0">
                    <a:moveTo>
                      <a:pt x="1997709" y="208280"/>
                    </a:moveTo>
                    <a:lnTo>
                      <a:pt x="0" y="254000"/>
                    </a:lnTo>
                    <a:lnTo>
                      <a:pt x="0" y="12292331"/>
                    </a:lnTo>
                    <a:lnTo>
                      <a:pt x="1196340" y="12264390"/>
                    </a:lnTo>
                    <a:lnTo>
                      <a:pt x="1794509" y="12251690"/>
                    </a:lnTo>
                    <a:lnTo>
                      <a:pt x="2726690" y="12230100"/>
                    </a:lnTo>
                    <a:lnTo>
                      <a:pt x="3378200" y="12214859"/>
                    </a:lnTo>
                    <a:lnTo>
                      <a:pt x="3592831" y="12209781"/>
                    </a:lnTo>
                    <a:lnTo>
                      <a:pt x="4038600" y="12199620"/>
                    </a:lnTo>
                    <a:lnTo>
                      <a:pt x="11125200" y="12038331"/>
                    </a:lnTo>
                    <a:lnTo>
                      <a:pt x="11137900" y="12038331"/>
                    </a:lnTo>
                    <a:lnTo>
                      <a:pt x="11137900" y="0"/>
                    </a:lnTo>
                    <a:lnTo>
                      <a:pt x="2654300" y="194310"/>
                    </a:lnTo>
                    <a:close/>
                  </a:path>
                </a:pathLst>
              </a:custGeom>
              <a:blipFill rotWithShape="1">
                <a:blip r:embed="rId6">
                  <a:alphaModFix/>
                </a:blip>
                <a:stretch>
                  <a:fillRect t="-10403" b="-10403"/>
                </a:stretch>
              </a:blipFill>
              <a:ln>
                <a:noFill/>
              </a:ln>
            </p:spPr>
          </p:sp>
          <p:sp>
            <p:nvSpPr>
              <p:cNvPr id="143" name="Google Shape;143;p3"/>
              <p:cNvSpPr/>
              <p:nvPr/>
            </p:nvSpPr>
            <p:spPr>
              <a:xfrm>
                <a:off x="31750" y="307340"/>
                <a:ext cx="11780520" cy="11534140"/>
              </a:xfrm>
              <a:custGeom>
                <a:avLst/>
                <a:gdLst/>
                <a:ahLst/>
                <a:cxnLst/>
                <a:rect l="l" t="t" r="r" b="b"/>
                <a:pathLst>
                  <a:path w="11780520" h="11534140" extrusionOk="0">
                    <a:moveTo>
                      <a:pt x="7496810" y="97790"/>
                    </a:moveTo>
                    <a:lnTo>
                      <a:pt x="0" y="269240"/>
                    </a:lnTo>
                    <a:lnTo>
                      <a:pt x="0" y="11534140"/>
                    </a:lnTo>
                    <a:lnTo>
                      <a:pt x="7983220" y="11351260"/>
                    </a:lnTo>
                    <a:lnTo>
                      <a:pt x="8608060" y="11337290"/>
                    </a:lnTo>
                    <a:lnTo>
                      <a:pt x="11780520" y="11264900"/>
                    </a:lnTo>
                    <a:lnTo>
                      <a:pt x="11780520" y="0"/>
                    </a:lnTo>
                    <a:lnTo>
                      <a:pt x="8121650" y="82550"/>
                    </a:lnTo>
                    <a:close/>
                  </a:path>
                </a:pathLst>
              </a:custGeom>
              <a:blipFill rotWithShape="1">
                <a:blip r:embed="rId7">
                  <a:alphaModFix/>
                </a:blip>
                <a:stretch>
                  <a:fillRect l="-18534" r="-18532"/>
                </a:stretch>
              </a:blipFill>
              <a:ln>
                <a:noFill/>
              </a:ln>
            </p:spPr>
          </p:sp>
          <p:sp>
            <p:nvSpPr>
              <p:cNvPr id="144" name="Google Shape;144;p3"/>
              <p:cNvSpPr/>
              <p:nvPr/>
            </p:nvSpPr>
            <p:spPr>
              <a:xfrm>
                <a:off x="31750" y="12433300"/>
                <a:ext cx="11780520" cy="12311380"/>
              </a:xfrm>
              <a:custGeom>
                <a:avLst/>
                <a:gdLst/>
                <a:ahLst/>
                <a:cxnLst/>
                <a:rect l="l" t="t" r="r" b="b"/>
                <a:pathLst>
                  <a:path w="11780520" h="12311380" extrusionOk="0">
                    <a:moveTo>
                      <a:pt x="7983220" y="87630"/>
                    </a:moveTo>
                    <a:lnTo>
                      <a:pt x="0" y="269240"/>
                    </a:lnTo>
                    <a:lnTo>
                      <a:pt x="0" y="12311380"/>
                    </a:lnTo>
                    <a:lnTo>
                      <a:pt x="7151370" y="12147550"/>
                    </a:lnTo>
                    <a:lnTo>
                      <a:pt x="7776210" y="12133580"/>
                    </a:lnTo>
                    <a:lnTo>
                      <a:pt x="11780520" y="12042139"/>
                    </a:lnTo>
                    <a:lnTo>
                      <a:pt x="11780520" y="0"/>
                    </a:lnTo>
                    <a:lnTo>
                      <a:pt x="8608060" y="73660"/>
                    </a:lnTo>
                    <a:close/>
                  </a:path>
                </a:pathLst>
              </a:custGeom>
              <a:blipFill rotWithShape="1">
                <a:blip r:embed="rId8">
                  <a:alphaModFix/>
                </a:blip>
                <a:stretch>
                  <a:fillRect l="-28377" r="-28377"/>
                </a:stretch>
              </a:blipFill>
              <a:ln>
                <a:noFill/>
              </a:ln>
            </p:spPr>
          </p:sp>
          <p:sp>
            <p:nvSpPr>
              <p:cNvPr id="145" name="Google Shape;145;p3"/>
              <p:cNvSpPr/>
              <p:nvPr/>
            </p:nvSpPr>
            <p:spPr>
              <a:xfrm>
                <a:off x="12650469" y="0"/>
                <a:ext cx="11233149" cy="11581130"/>
              </a:xfrm>
              <a:custGeom>
                <a:avLst/>
                <a:gdLst/>
                <a:ahLst/>
                <a:cxnLst/>
                <a:rect l="l" t="t" r="r" b="b"/>
                <a:pathLst>
                  <a:path w="11233149" h="11581130" extrusionOk="0">
                    <a:moveTo>
                      <a:pt x="11220451" y="8890"/>
                    </a:moveTo>
                    <a:cubicBezTo>
                      <a:pt x="11214101" y="2540"/>
                      <a:pt x="11206481" y="0"/>
                      <a:pt x="11197590" y="0"/>
                    </a:cubicBezTo>
                    <a:lnTo>
                      <a:pt x="11193779" y="0"/>
                    </a:lnTo>
                    <a:lnTo>
                      <a:pt x="2192020" y="205740"/>
                    </a:lnTo>
                    <a:lnTo>
                      <a:pt x="30480" y="255270"/>
                    </a:lnTo>
                    <a:cubicBezTo>
                      <a:pt x="12700" y="255270"/>
                      <a:pt x="0" y="269240"/>
                      <a:pt x="0" y="287020"/>
                    </a:cubicBezTo>
                    <a:lnTo>
                      <a:pt x="0" y="11549380"/>
                    </a:lnTo>
                    <a:cubicBezTo>
                      <a:pt x="0" y="11558270"/>
                      <a:pt x="3810" y="11565889"/>
                      <a:pt x="10160" y="11572239"/>
                    </a:cubicBezTo>
                    <a:cubicBezTo>
                      <a:pt x="16510" y="11578589"/>
                      <a:pt x="24129" y="11581130"/>
                      <a:pt x="31750" y="11581130"/>
                    </a:cubicBezTo>
                    <a:cubicBezTo>
                      <a:pt x="31750" y="11581130"/>
                      <a:pt x="31750" y="11581130"/>
                      <a:pt x="33020" y="11581130"/>
                    </a:cubicBezTo>
                    <a:lnTo>
                      <a:pt x="3656329" y="11498580"/>
                    </a:lnTo>
                    <a:lnTo>
                      <a:pt x="11188699" y="11327130"/>
                    </a:lnTo>
                    <a:lnTo>
                      <a:pt x="11201399" y="11327130"/>
                    </a:lnTo>
                    <a:cubicBezTo>
                      <a:pt x="11219179" y="11327130"/>
                      <a:pt x="11233149" y="11313160"/>
                      <a:pt x="11233149" y="11295380"/>
                    </a:cubicBezTo>
                    <a:lnTo>
                      <a:pt x="11233149" y="31750"/>
                    </a:lnTo>
                    <a:cubicBezTo>
                      <a:pt x="11230611" y="22860"/>
                      <a:pt x="11226801" y="15240"/>
                      <a:pt x="11220451" y="8890"/>
                    </a:cubicBezTo>
                    <a:close/>
                    <a:moveTo>
                      <a:pt x="11167111" y="11262360"/>
                    </a:moveTo>
                    <a:lnTo>
                      <a:pt x="4098292" y="11423650"/>
                    </a:lnTo>
                    <a:lnTo>
                      <a:pt x="62232" y="11516360"/>
                    </a:lnTo>
                    <a:lnTo>
                      <a:pt x="62232" y="317500"/>
                    </a:lnTo>
                    <a:lnTo>
                      <a:pt x="2193292" y="269240"/>
                    </a:lnTo>
                    <a:lnTo>
                      <a:pt x="11167111" y="63500"/>
                    </a:lnTo>
                    <a:lnTo>
                      <a:pt x="11167111" y="11262360"/>
                    </a:lnTo>
                    <a:close/>
                  </a:path>
                </a:pathLst>
              </a:custGeom>
              <a:solidFill>
                <a:srgbClr val="C0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12679680" y="12127230"/>
                <a:ext cx="11202670" cy="12357100"/>
              </a:xfrm>
              <a:custGeom>
                <a:avLst/>
                <a:gdLst/>
                <a:ahLst/>
                <a:cxnLst/>
                <a:rect l="l" t="t" r="r" b="b"/>
                <a:pathLst>
                  <a:path w="11202670" h="12357100" extrusionOk="0">
                    <a:moveTo>
                      <a:pt x="11168381" y="0"/>
                    </a:moveTo>
                    <a:lnTo>
                      <a:pt x="2684781" y="194310"/>
                    </a:lnTo>
                    <a:lnTo>
                      <a:pt x="30481" y="255270"/>
                    </a:lnTo>
                    <a:cubicBezTo>
                      <a:pt x="12700" y="255270"/>
                      <a:pt x="0" y="269240"/>
                      <a:pt x="0" y="287020"/>
                    </a:cubicBezTo>
                    <a:lnTo>
                      <a:pt x="0" y="12325350"/>
                    </a:lnTo>
                    <a:cubicBezTo>
                      <a:pt x="0" y="12334240"/>
                      <a:pt x="3810" y="12341861"/>
                      <a:pt x="10160" y="12348211"/>
                    </a:cubicBezTo>
                    <a:cubicBezTo>
                      <a:pt x="16510" y="12354561"/>
                      <a:pt x="24130" y="12357100"/>
                      <a:pt x="31750" y="12357100"/>
                    </a:cubicBezTo>
                    <a:cubicBezTo>
                      <a:pt x="31750" y="12357100"/>
                      <a:pt x="31750" y="12357100"/>
                      <a:pt x="33020" y="12357100"/>
                    </a:cubicBezTo>
                    <a:lnTo>
                      <a:pt x="3625850" y="12274550"/>
                    </a:lnTo>
                    <a:lnTo>
                      <a:pt x="11158220" y="12103100"/>
                    </a:lnTo>
                    <a:lnTo>
                      <a:pt x="11170920" y="12103100"/>
                    </a:lnTo>
                    <a:cubicBezTo>
                      <a:pt x="11188700" y="12103100"/>
                      <a:pt x="11202670" y="12089131"/>
                      <a:pt x="11202670" y="12071350"/>
                    </a:cubicBezTo>
                    <a:lnTo>
                      <a:pt x="11202670" y="31750"/>
                    </a:lnTo>
                    <a:cubicBezTo>
                      <a:pt x="11202670" y="22860"/>
                      <a:pt x="11198859" y="15240"/>
                      <a:pt x="11192509" y="8890"/>
                    </a:cubicBezTo>
                    <a:cubicBezTo>
                      <a:pt x="11184890" y="2540"/>
                      <a:pt x="11177270" y="0"/>
                      <a:pt x="11168381" y="0"/>
                    </a:cubicBezTo>
                    <a:close/>
                    <a:moveTo>
                      <a:pt x="11137900" y="12038331"/>
                    </a:moveTo>
                    <a:lnTo>
                      <a:pt x="4069081" y="12199620"/>
                    </a:lnTo>
                    <a:lnTo>
                      <a:pt x="63500" y="12291059"/>
                    </a:lnTo>
                    <a:lnTo>
                      <a:pt x="63500" y="317500"/>
                    </a:lnTo>
                    <a:lnTo>
                      <a:pt x="2030731" y="273050"/>
                    </a:lnTo>
                    <a:lnTo>
                      <a:pt x="11137900" y="64770"/>
                    </a:lnTo>
                    <a:lnTo>
                      <a:pt x="11137900" y="12038331"/>
                    </a:lnTo>
                    <a:close/>
                  </a:path>
                </a:pathLst>
              </a:custGeom>
              <a:solidFill>
                <a:srgbClr val="C0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0" y="275347"/>
                <a:ext cx="11844020" cy="11597884"/>
              </a:xfrm>
              <a:custGeom>
                <a:avLst/>
                <a:gdLst/>
                <a:ahLst/>
                <a:cxnLst/>
                <a:rect l="l" t="t" r="r" b="b"/>
                <a:pathLst>
                  <a:path w="11844020" h="11597884" extrusionOk="0">
                    <a:moveTo>
                      <a:pt x="11811000" y="243"/>
                    </a:moveTo>
                    <a:lnTo>
                      <a:pt x="8152130" y="84063"/>
                    </a:lnTo>
                    <a:lnTo>
                      <a:pt x="7527290" y="98033"/>
                    </a:lnTo>
                    <a:lnTo>
                      <a:pt x="30480" y="269483"/>
                    </a:lnTo>
                    <a:cubicBezTo>
                      <a:pt x="13970" y="269483"/>
                      <a:pt x="0" y="283453"/>
                      <a:pt x="0" y="301233"/>
                    </a:cubicBezTo>
                    <a:lnTo>
                      <a:pt x="0" y="11566133"/>
                    </a:lnTo>
                    <a:cubicBezTo>
                      <a:pt x="0" y="11575023"/>
                      <a:pt x="3810" y="11582643"/>
                      <a:pt x="10160" y="11588993"/>
                    </a:cubicBezTo>
                    <a:cubicBezTo>
                      <a:pt x="16510" y="11595343"/>
                      <a:pt x="24130" y="11597883"/>
                      <a:pt x="31750" y="11597883"/>
                    </a:cubicBezTo>
                    <a:cubicBezTo>
                      <a:pt x="31750" y="11597883"/>
                      <a:pt x="31750" y="11597883"/>
                      <a:pt x="33020" y="11597883"/>
                    </a:cubicBezTo>
                    <a:lnTo>
                      <a:pt x="8016239" y="11415003"/>
                    </a:lnTo>
                    <a:lnTo>
                      <a:pt x="8641080" y="11401033"/>
                    </a:lnTo>
                    <a:lnTo>
                      <a:pt x="11813539" y="11328643"/>
                    </a:lnTo>
                    <a:cubicBezTo>
                      <a:pt x="11831320" y="11328643"/>
                      <a:pt x="11844020" y="11314673"/>
                      <a:pt x="11844020" y="11296893"/>
                    </a:cubicBezTo>
                    <a:lnTo>
                      <a:pt x="11844020" y="31993"/>
                    </a:lnTo>
                    <a:cubicBezTo>
                      <a:pt x="11844020" y="23103"/>
                      <a:pt x="11840210" y="15483"/>
                      <a:pt x="11833860" y="9133"/>
                    </a:cubicBezTo>
                    <a:cubicBezTo>
                      <a:pt x="11827510" y="2783"/>
                      <a:pt x="11819890" y="-1027"/>
                      <a:pt x="11811000" y="243"/>
                    </a:cubicBezTo>
                    <a:close/>
                    <a:moveTo>
                      <a:pt x="11780520" y="11265143"/>
                    </a:moveTo>
                    <a:lnTo>
                      <a:pt x="8639810" y="11337533"/>
                    </a:lnTo>
                    <a:lnTo>
                      <a:pt x="8014970" y="11351503"/>
                    </a:lnTo>
                    <a:lnTo>
                      <a:pt x="63500" y="11533113"/>
                    </a:lnTo>
                    <a:lnTo>
                      <a:pt x="63500" y="331713"/>
                    </a:lnTo>
                    <a:lnTo>
                      <a:pt x="7528560" y="161533"/>
                    </a:lnTo>
                    <a:lnTo>
                      <a:pt x="8153400" y="147563"/>
                    </a:lnTo>
                    <a:lnTo>
                      <a:pt x="11779250" y="65013"/>
                    </a:lnTo>
                    <a:lnTo>
                      <a:pt x="11779250" y="11265143"/>
                    </a:lnTo>
                    <a:close/>
                  </a:path>
                </a:pathLst>
              </a:custGeom>
              <a:solidFill>
                <a:srgbClr val="C0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0" y="12401550"/>
                <a:ext cx="11844020" cy="12374879"/>
              </a:xfrm>
              <a:custGeom>
                <a:avLst/>
                <a:gdLst/>
                <a:ahLst/>
                <a:cxnLst/>
                <a:rect l="l" t="t" r="r" b="b"/>
                <a:pathLst>
                  <a:path w="11844020" h="12374879" extrusionOk="0">
                    <a:moveTo>
                      <a:pt x="11811000" y="0"/>
                    </a:moveTo>
                    <a:lnTo>
                      <a:pt x="8638540" y="72390"/>
                    </a:lnTo>
                    <a:lnTo>
                      <a:pt x="8013700" y="86360"/>
                    </a:lnTo>
                    <a:lnTo>
                      <a:pt x="30480" y="270510"/>
                    </a:lnTo>
                    <a:cubicBezTo>
                      <a:pt x="12700" y="270510"/>
                      <a:pt x="0" y="284480"/>
                      <a:pt x="0" y="302260"/>
                    </a:cubicBezTo>
                    <a:lnTo>
                      <a:pt x="0" y="12343129"/>
                    </a:lnTo>
                    <a:cubicBezTo>
                      <a:pt x="0" y="12352018"/>
                      <a:pt x="3810" y="12359639"/>
                      <a:pt x="10160" y="12365989"/>
                    </a:cubicBezTo>
                    <a:cubicBezTo>
                      <a:pt x="16510" y="12372339"/>
                      <a:pt x="24130" y="12374879"/>
                      <a:pt x="31750" y="12374879"/>
                    </a:cubicBezTo>
                    <a:cubicBezTo>
                      <a:pt x="31750" y="12374879"/>
                      <a:pt x="31750" y="12374879"/>
                      <a:pt x="33020" y="12374879"/>
                    </a:cubicBezTo>
                    <a:lnTo>
                      <a:pt x="7184389" y="12211048"/>
                    </a:lnTo>
                    <a:lnTo>
                      <a:pt x="7809230" y="12197079"/>
                    </a:lnTo>
                    <a:lnTo>
                      <a:pt x="11813539" y="12105639"/>
                    </a:lnTo>
                    <a:cubicBezTo>
                      <a:pt x="11831320" y="12105639"/>
                      <a:pt x="11844020" y="12091670"/>
                      <a:pt x="11844020" y="12073889"/>
                    </a:cubicBezTo>
                    <a:lnTo>
                      <a:pt x="11844020" y="31750"/>
                    </a:lnTo>
                    <a:cubicBezTo>
                      <a:pt x="11844020" y="22860"/>
                      <a:pt x="11840210" y="15240"/>
                      <a:pt x="11833860" y="8890"/>
                    </a:cubicBezTo>
                    <a:cubicBezTo>
                      <a:pt x="11827510" y="3810"/>
                      <a:pt x="11819890" y="0"/>
                      <a:pt x="11811000" y="0"/>
                    </a:cubicBezTo>
                    <a:close/>
                    <a:moveTo>
                      <a:pt x="11780520" y="12043411"/>
                    </a:moveTo>
                    <a:lnTo>
                      <a:pt x="7806689" y="12134850"/>
                    </a:lnTo>
                    <a:lnTo>
                      <a:pt x="7181849" y="12148820"/>
                    </a:lnTo>
                    <a:lnTo>
                      <a:pt x="63500" y="12310111"/>
                    </a:lnTo>
                    <a:lnTo>
                      <a:pt x="63500" y="332741"/>
                    </a:lnTo>
                    <a:lnTo>
                      <a:pt x="8016240" y="151131"/>
                    </a:lnTo>
                    <a:lnTo>
                      <a:pt x="11780520" y="64771"/>
                    </a:lnTo>
                    <a:lnTo>
                      <a:pt x="11780520" y="12043411"/>
                    </a:lnTo>
                    <a:close/>
                  </a:path>
                </a:pathLst>
              </a:custGeom>
              <a:solidFill>
                <a:srgbClr val="C0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9" name="Google Shape;149;p3"/>
          <p:cNvSpPr txBox="1"/>
          <p:nvPr/>
        </p:nvSpPr>
        <p:spPr>
          <a:xfrm>
            <a:off x="1785860" y="4101465"/>
            <a:ext cx="5286780" cy="248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Welcome and introduction - LHG Chair Jack Shaw</a:t>
            </a:r>
            <a:endParaRPr/>
          </a:p>
        </p:txBody>
      </p:sp>
      <p:sp>
        <p:nvSpPr>
          <p:cNvPr id="150" name="Google Shape;150;p3"/>
          <p:cNvSpPr/>
          <p:nvPr/>
        </p:nvSpPr>
        <p:spPr>
          <a:xfrm>
            <a:off x="7811518" y="349056"/>
            <a:ext cx="2664963" cy="967160"/>
          </a:xfrm>
          <a:custGeom>
            <a:avLst/>
            <a:gdLst/>
            <a:ahLst/>
            <a:cxnLst/>
            <a:rect l="l" t="t" r="r" b="b"/>
            <a:pathLst>
              <a:path w="2664963" h="967160" extrusionOk="0">
                <a:moveTo>
                  <a:pt x="0" y="0"/>
                </a:moveTo>
                <a:lnTo>
                  <a:pt x="2664964" y="0"/>
                </a:lnTo>
                <a:lnTo>
                  <a:pt x="2664964" y="967160"/>
                </a:lnTo>
                <a:lnTo>
                  <a:pt x="0" y="967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C4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4"/>
          <p:cNvGrpSpPr/>
          <p:nvPr/>
        </p:nvGrpSpPr>
        <p:grpSpPr>
          <a:xfrm>
            <a:off x="4110315" y="637814"/>
            <a:ext cx="14763750" cy="8659966"/>
            <a:chOff x="0" y="-66675"/>
            <a:chExt cx="2287291" cy="1341655"/>
          </a:xfrm>
        </p:grpSpPr>
        <p:sp>
          <p:nvSpPr>
            <p:cNvPr id="156" name="Google Shape;156;p4"/>
            <p:cNvSpPr/>
            <p:nvPr/>
          </p:nvSpPr>
          <p:spPr>
            <a:xfrm>
              <a:off x="0" y="0"/>
              <a:ext cx="2287291" cy="1274980"/>
            </a:xfrm>
            <a:custGeom>
              <a:avLst/>
              <a:gdLst/>
              <a:ahLst/>
              <a:cxnLst/>
              <a:rect l="l" t="t" r="r" b="b"/>
              <a:pathLst>
                <a:path w="2287291" h="1274980" extrusionOk="0">
                  <a:moveTo>
                    <a:pt x="0" y="0"/>
                  </a:moveTo>
                  <a:lnTo>
                    <a:pt x="2287291" y="0"/>
                  </a:lnTo>
                  <a:lnTo>
                    <a:pt x="2287291" y="1274980"/>
                  </a:lnTo>
                  <a:lnTo>
                    <a:pt x="0" y="1274980"/>
                  </a:lnTo>
                  <a:close/>
                </a:path>
              </a:pathLst>
            </a:custGeom>
            <a:solidFill>
              <a:srgbClr val="FFFFFF"/>
            </a:solidFill>
            <a:ln w="28575" cap="sq" cmpd="sng">
              <a:solidFill>
                <a:srgbClr val="C02327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57" name="Google Shape;157;p4"/>
            <p:cNvSpPr txBox="1"/>
            <p:nvPr/>
          </p:nvSpPr>
          <p:spPr>
            <a:xfrm>
              <a:off x="0" y="-66675"/>
              <a:ext cx="2287291" cy="1341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4"/>
          <p:cNvSpPr txBox="1"/>
          <p:nvPr/>
        </p:nvSpPr>
        <p:spPr>
          <a:xfrm>
            <a:off x="4681367" y="1365414"/>
            <a:ext cx="10163830" cy="124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1" i="0" u="none" strike="noStrike" cap="none">
                <a:solidFill>
                  <a:srgbClr val="C02327"/>
                </a:solidFill>
                <a:latin typeface="Poppins"/>
                <a:ea typeface="Poppins"/>
                <a:cs typeface="Poppins"/>
                <a:sym typeface="Poppins"/>
              </a:rPr>
              <a:t>Benefits of LHG Membership - Membership Officer Heather Johnson</a:t>
            </a:r>
            <a:endParaRPr/>
          </a:p>
        </p:txBody>
      </p:sp>
      <p:sp>
        <p:nvSpPr>
          <p:cNvPr id="159" name="Google Shape;159;p4"/>
          <p:cNvSpPr txBox="1"/>
          <p:nvPr/>
        </p:nvSpPr>
        <p:spPr>
          <a:xfrm>
            <a:off x="4681387" y="2913534"/>
            <a:ext cx="18683700" cy="60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Attend and vote at the AGM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Read the Red Brick blog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Attend our Policy Days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Attend our In Conversation Events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Listen to our podcast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Join our working groups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Set up or attend regional branch events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Contribute to policy debate and discussions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Propose campaign ideas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Receive our regular news</a:t>
            </a:r>
            <a:r>
              <a:rPr lang="en-US" sz="3928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letter</a:t>
            </a:r>
            <a:endParaRPr/>
          </a:p>
        </p:txBody>
      </p:sp>
      <p:sp>
        <p:nvSpPr>
          <p:cNvPr id="160" name="Google Shape;160;p4"/>
          <p:cNvSpPr/>
          <p:nvPr/>
        </p:nvSpPr>
        <p:spPr>
          <a:xfrm>
            <a:off x="694599" y="1068180"/>
            <a:ext cx="2664963" cy="967160"/>
          </a:xfrm>
          <a:custGeom>
            <a:avLst/>
            <a:gdLst/>
            <a:ahLst/>
            <a:cxnLst/>
            <a:rect l="l" t="t" r="r" b="b"/>
            <a:pathLst>
              <a:path w="2664963" h="967160" extrusionOk="0">
                <a:moveTo>
                  <a:pt x="0" y="0"/>
                </a:moveTo>
                <a:lnTo>
                  <a:pt x="2664963" y="0"/>
                </a:lnTo>
                <a:lnTo>
                  <a:pt x="2664963" y="967160"/>
                </a:lnTo>
                <a:lnTo>
                  <a:pt x="0" y="967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C4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5"/>
          <p:cNvGrpSpPr/>
          <p:nvPr/>
        </p:nvGrpSpPr>
        <p:grpSpPr>
          <a:xfrm>
            <a:off x="4110315" y="637814"/>
            <a:ext cx="14763750" cy="8659966"/>
            <a:chOff x="0" y="-66675"/>
            <a:chExt cx="2287291" cy="1341655"/>
          </a:xfrm>
        </p:grpSpPr>
        <p:sp>
          <p:nvSpPr>
            <p:cNvPr id="166" name="Google Shape;166;p5"/>
            <p:cNvSpPr/>
            <p:nvPr/>
          </p:nvSpPr>
          <p:spPr>
            <a:xfrm>
              <a:off x="0" y="0"/>
              <a:ext cx="2287291" cy="1274980"/>
            </a:xfrm>
            <a:custGeom>
              <a:avLst/>
              <a:gdLst/>
              <a:ahLst/>
              <a:cxnLst/>
              <a:rect l="l" t="t" r="r" b="b"/>
              <a:pathLst>
                <a:path w="2287291" h="1274980" extrusionOk="0">
                  <a:moveTo>
                    <a:pt x="0" y="0"/>
                  </a:moveTo>
                  <a:lnTo>
                    <a:pt x="2287291" y="0"/>
                  </a:lnTo>
                  <a:lnTo>
                    <a:pt x="2287291" y="1274980"/>
                  </a:lnTo>
                  <a:lnTo>
                    <a:pt x="0" y="1274980"/>
                  </a:lnTo>
                  <a:close/>
                </a:path>
              </a:pathLst>
            </a:custGeom>
            <a:solidFill>
              <a:srgbClr val="FFFFFF"/>
            </a:solidFill>
            <a:ln w="28575" cap="sq" cmpd="sng">
              <a:solidFill>
                <a:srgbClr val="C02327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67" name="Google Shape;167;p5"/>
            <p:cNvSpPr txBox="1"/>
            <p:nvPr/>
          </p:nvSpPr>
          <p:spPr>
            <a:xfrm>
              <a:off x="0" y="-66675"/>
              <a:ext cx="2287291" cy="1341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5"/>
          <p:cNvSpPr txBox="1"/>
          <p:nvPr/>
        </p:nvSpPr>
        <p:spPr>
          <a:xfrm>
            <a:off x="4681367" y="1365414"/>
            <a:ext cx="11211622" cy="62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1" i="0" u="none" strike="noStrike" cap="none">
                <a:solidFill>
                  <a:srgbClr val="C02327"/>
                </a:solidFill>
                <a:latin typeface="Poppins"/>
                <a:ea typeface="Poppins"/>
                <a:cs typeface="Poppins"/>
                <a:sym typeface="Poppins"/>
              </a:rPr>
              <a:t>LHG Policy and Events - Policy Officer Andy Bates</a:t>
            </a:r>
            <a:endParaRPr/>
          </a:p>
        </p:txBody>
      </p:sp>
      <p:sp>
        <p:nvSpPr>
          <p:cNvPr id="169" name="Google Shape;169;p5"/>
          <p:cNvSpPr txBox="1"/>
          <p:nvPr/>
        </p:nvSpPr>
        <p:spPr>
          <a:xfrm>
            <a:off x="4681367" y="2762404"/>
            <a:ext cx="18683700" cy="42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Annual Policy Days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Responding to Government Consultations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LHG Working Groups</a:t>
            </a:r>
            <a:endParaRPr/>
          </a:p>
          <a:p>
            <a:pPr marL="848257" marR="0" lvl="1" indent="-4241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C9D"/>
              </a:buClr>
              <a:buSzPts val="3928"/>
              <a:buFont typeface="Arial"/>
              <a:buChar char="•"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Building 1.5 million homes</a:t>
            </a:r>
            <a:endParaRPr/>
          </a:p>
          <a:p>
            <a:pPr marL="848257" marR="0" lvl="1" indent="-4241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C9D"/>
              </a:buClr>
              <a:buSzPts val="3928"/>
              <a:buFont typeface="Arial"/>
              <a:buChar char="•"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Leasehold Reform</a:t>
            </a:r>
            <a:endParaRPr/>
          </a:p>
          <a:p>
            <a:pPr marL="848257" marR="0" lvl="1" indent="-4241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C9D"/>
              </a:buClr>
              <a:buSzPts val="3928"/>
              <a:buFont typeface="Arial"/>
              <a:buChar char="•"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Social housing</a:t>
            </a:r>
            <a:endParaRPr/>
          </a:p>
          <a:p>
            <a:pPr marL="848257" marR="0" lvl="1" indent="-4241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C9D"/>
              </a:buClr>
              <a:buSzPts val="3928"/>
              <a:buFont typeface="Arial"/>
              <a:buChar char="•"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Homelessness</a:t>
            </a:r>
            <a:endParaRPr/>
          </a:p>
        </p:txBody>
      </p:sp>
      <p:sp>
        <p:nvSpPr>
          <p:cNvPr id="170" name="Google Shape;170;p5"/>
          <p:cNvSpPr/>
          <p:nvPr/>
        </p:nvSpPr>
        <p:spPr>
          <a:xfrm>
            <a:off x="694599" y="1068180"/>
            <a:ext cx="2664963" cy="967160"/>
          </a:xfrm>
          <a:custGeom>
            <a:avLst/>
            <a:gdLst/>
            <a:ahLst/>
            <a:cxnLst/>
            <a:rect l="l" t="t" r="r" b="b"/>
            <a:pathLst>
              <a:path w="2664963" h="967160" extrusionOk="0">
                <a:moveTo>
                  <a:pt x="0" y="0"/>
                </a:moveTo>
                <a:lnTo>
                  <a:pt x="2664963" y="0"/>
                </a:lnTo>
                <a:lnTo>
                  <a:pt x="2664963" y="967160"/>
                </a:lnTo>
                <a:lnTo>
                  <a:pt x="0" y="967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C4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g3b90ab59f0a_0_3"/>
          <p:cNvGrpSpPr/>
          <p:nvPr/>
        </p:nvGrpSpPr>
        <p:grpSpPr>
          <a:xfrm>
            <a:off x="4120423" y="1028628"/>
            <a:ext cx="17662008" cy="8229743"/>
            <a:chOff x="0" y="-11"/>
            <a:chExt cx="2736302" cy="1275000"/>
          </a:xfrm>
        </p:grpSpPr>
        <p:sp>
          <p:nvSpPr>
            <p:cNvPr id="176" name="Google Shape;176;g3b90ab59f0a_0_3"/>
            <p:cNvSpPr/>
            <p:nvPr/>
          </p:nvSpPr>
          <p:spPr>
            <a:xfrm>
              <a:off x="0" y="0"/>
              <a:ext cx="2287291" cy="1274980"/>
            </a:xfrm>
            <a:custGeom>
              <a:avLst/>
              <a:gdLst/>
              <a:ahLst/>
              <a:cxnLst/>
              <a:rect l="l" t="t" r="r" b="b"/>
              <a:pathLst>
                <a:path w="2287291" h="1274980" extrusionOk="0">
                  <a:moveTo>
                    <a:pt x="0" y="0"/>
                  </a:moveTo>
                  <a:lnTo>
                    <a:pt x="2287291" y="0"/>
                  </a:lnTo>
                  <a:lnTo>
                    <a:pt x="2287291" y="1274980"/>
                  </a:lnTo>
                  <a:lnTo>
                    <a:pt x="0" y="1274980"/>
                  </a:lnTo>
                  <a:close/>
                </a:path>
              </a:pathLst>
            </a:custGeom>
            <a:solidFill>
              <a:srgbClr val="FFFFFF"/>
            </a:solidFill>
            <a:ln w="28575" cap="sq" cmpd="sng">
              <a:solidFill>
                <a:srgbClr val="C02327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77" name="Google Shape;177;g3b90ab59f0a_0_3"/>
            <p:cNvSpPr txBox="1"/>
            <p:nvPr/>
          </p:nvSpPr>
          <p:spPr>
            <a:xfrm>
              <a:off x="2" y="-11"/>
              <a:ext cx="2736300" cy="12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g3b90ab59f0a_0_3"/>
          <p:cNvSpPr txBox="1"/>
          <p:nvPr/>
        </p:nvSpPr>
        <p:spPr>
          <a:xfrm>
            <a:off x="4681367" y="1079541"/>
            <a:ext cx="112116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1">
                <a:solidFill>
                  <a:srgbClr val="C02327"/>
                </a:solidFill>
                <a:latin typeface="Poppins"/>
                <a:ea typeface="Poppins"/>
                <a:cs typeface="Poppins"/>
                <a:sym typeface="Poppins"/>
              </a:rPr>
              <a:t>Social Housing Working Group</a:t>
            </a:r>
            <a:endParaRPr/>
          </a:p>
        </p:txBody>
      </p:sp>
      <p:sp>
        <p:nvSpPr>
          <p:cNvPr id="179" name="Google Shape;179;g3b90ab59f0a_0_3"/>
          <p:cNvSpPr txBox="1"/>
          <p:nvPr/>
        </p:nvSpPr>
        <p:spPr>
          <a:xfrm>
            <a:off x="4681367" y="2321076"/>
            <a:ext cx="12738000" cy="1311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Improve the condition and management of existing social housing </a:t>
            </a:r>
            <a:endParaRPr lang="en-GB" sz="3500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Accelerate the building of new council housing </a:t>
            </a:r>
            <a:endParaRPr lang="en-GB" sz="3500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Empowering social housing tenants </a:t>
            </a:r>
            <a:endParaRPr sz="3500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3500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dirty="0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Challenge</a:t>
            </a:r>
            <a:r>
              <a:rPr lang="en-US" sz="3500" dirty="0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 the racist narrative on social housing allocations </a:t>
            </a:r>
            <a:endParaRPr sz="3500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We have responded to Government consultation on rent convergence and the decent homes standard </a:t>
            </a:r>
            <a:endParaRPr sz="3500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28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28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28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28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28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28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28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28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28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28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28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" name="Google Shape;180;g3b90ab59f0a_0_3"/>
          <p:cNvSpPr/>
          <p:nvPr/>
        </p:nvSpPr>
        <p:spPr>
          <a:xfrm>
            <a:off x="694599" y="1068180"/>
            <a:ext cx="2664963" cy="967160"/>
          </a:xfrm>
          <a:custGeom>
            <a:avLst/>
            <a:gdLst/>
            <a:ahLst/>
            <a:cxnLst/>
            <a:rect l="l" t="t" r="r" b="b"/>
            <a:pathLst>
              <a:path w="2664963" h="967160" extrusionOk="0">
                <a:moveTo>
                  <a:pt x="0" y="0"/>
                </a:moveTo>
                <a:lnTo>
                  <a:pt x="2664963" y="0"/>
                </a:lnTo>
                <a:lnTo>
                  <a:pt x="2664963" y="967160"/>
                </a:lnTo>
                <a:lnTo>
                  <a:pt x="0" y="967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C4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g3b90ab59f0a_0_12"/>
          <p:cNvGrpSpPr/>
          <p:nvPr/>
        </p:nvGrpSpPr>
        <p:grpSpPr>
          <a:xfrm>
            <a:off x="4110315" y="637813"/>
            <a:ext cx="14763777" cy="8659981"/>
            <a:chOff x="0" y="-66675"/>
            <a:chExt cx="2287291" cy="1341655"/>
          </a:xfrm>
        </p:grpSpPr>
        <p:sp>
          <p:nvSpPr>
            <p:cNvPr id="217" name="Google Shape;217;g3b90ab59f0a_0_12"/>
            <p:cNvSpPr/>
            <p:nvPr/>
          </p:nvSpPr>
          <p:spPr>
            <a:xfrm>
              <a:off x="0" y="0"/>
              <a:ext cx="2287291" cy="1274980"/>
            </a:xfrm>
            <a:custGeom>
              <a:avLst/>
              <a:gdLst/>
              <a:ahLst/>
              <a:cxnLst/>
              <a:rect l="l" t="t" r="r" b="b"/>
              <a:pathLst>
                <a:path w="2287291" h="1274980" extrusionOk="0">
                  <a:moveTo>
                    <a:pt x="0" y="0"/>
                  </a:moveTo>
                  <a:lnTo>
                    <a:pt x="2287291" y="0"/>
                  </a:lnTo>
                  <a:lnTo>
                    <a:pt x="2287291" y="1274980"/>
                  </a:lnTo>
                  <a:lnTo>
                    <a:pt x="0" y="1274980"/>
                  </a:lnTo>
                  <a:close/>
                </a:path>
              </a:pathLst>
            </a:custGeom>
            <a:solidFill>
              <a:srgbClr val="FFFFFF"/>
            </a:solidFill>
            <a:ln w="28575" cap="sq" cmpd="sng">
              <a:solidFill>
                <a:srgbClr val="C02327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18" name="Google Shape;218;g3b90ab59f0a_0_12"/>
            <p:cNvSpPr txBox="1"/>
            <p:nvPr/>
          </p:nvSpPr>
          <p:spPr>
            <a:xfrm>
              <a:off x="0" y="-66675"/>
              <a:ext cx="2287200" cy="13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g3b90ab59f0a_0_12"/>
          <p:cNvSpPr txBox="1"/>
          <p:nvPr/>
        </p:nvSpPr>
        <p:spPr>
          <a:xfrm>
            <a:off x="4681367" y="1365414"/>
            <a:ext cx="101637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1" i="0" u="none" strike="noStrike" cap="none">
                <a:solidFill>
                  <a:srgbClr val="C0232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b="1">
                <a:solidFill>
                  <a:srgbClr val="C02327"/>
                </a:solidFill>
                <a:latin typeface="Poppins"/>
                <a:ea typeface="Poppins"/>
                <a:cs typeface="Poppins"/>
                <a:sym typeface="Poppins"/>
              </a:rPr>
              <a:t>In-Conversation With </a:t>
            </a:r>
            <a:endParaRPr/>
          </a:p>
        </p:txBody>
      </p:sp>
      <p:sp>
        <p:nvSpPr>
          <p:cNvPr id="220" name="Google Shape;220;g3b90ab59f0a_0_12"/>
          <p:cNvSpPr txBox="1"/>
          <p:nvPr/>
        </p:nvSpPr>
        <p:spPr>
          <a:xfrm>
            <a:off x="4681367" y="2549785"/>
            <a:ext cx="12019734" cy="241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On-line discussion with politicians (Jess Phillips/ Helen Hayes), thinkers, (Matthew Taylor, Danny Dorling) academics (Hal Pawson) and practitioners (Paul Smith) </a:t>
            </a:r>
            <a:endParaRPr/>
          </a:p>
        </p:txBody>
      </p:sp>
      <p:sp>
        <p:nvSpPr>
          <p:cNvPr id="221" name="Google Shape;221;g3b90ab59f0a_0_12"/>
          <p:cNvSpPr/>
          <p:nvPr/>
        </p:nvSpPr>
        <p:spPr>
          <a:xfrm>
            <a:off x="694599" y="1068180"/>
            <a:ext cx="2664963" cy="967160"/>
          </a:xfrm>
          <a:custGeom>
            <a:avLst/>
            <a:gdLst/>
            <a:ahLst/>
            <a:cxnLst/>
            <a:rect l="l" t="t" r="r" b="b"/>
            <a:pathLst>
              <a:path w="2664963" h="967160" extrusionOk="0">
                <a:moveTo>
                  <a:pt x="0" y="0"/>
                </a:moveTo>
                <a:lnTo>
                  <a:pt x="2664963" y="0"/>
                </a:lnTo>
                <a:lnTo>
                  <a:pt x="2664963" y="967160"/>
                </a:lnTo>
                <a:lnTo>
                  <a:pt x="0" y="967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C4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g3b90ab59f0a_0_30"/>
          <p:cNvGrpSpPr/>
          <p:nvPr/>
        </p:nvGrpSpPr>
        <p:grpSpPr>
          <a:xfrm>
            <a:off x="4110315" y="637813"/>
            <a:ext cx="14763777" cy="8659981"/>
            <a:chOff x="0" y="-66675"/>
            <a:chExt cx="2287291" cy="1341655"/>
          </a:xfrm>
        </p:grpSpPr>
        <p:sp>
          <p:nvSpPr>
            <p:cNvPr id="227" name="Google Shape;227;g3b90ab59f0a_0_30"/>
            <p:cNvSpPr/>
            <p:nvPr/>
          </p:nvSpPr>
          <p:spPr>
            <a:xfrm>
              <a:off x="0" y="0"/>
              <a:ext cx="2287291" cy="1274980"/>
            </a:xfrm>
            <a:custGeom>
              <a:avLst/>
              <a:gdLst/>
              <a:ahLst/>
              <a:cxnLst/>
              <a:rect l="l" t="t" r="r" b="b"/>
              <a:pathLst>
                <a:path w="2287291" h="1274980" extrusionOk="0">
                  <a:moveTo>
                    <a:pt x="0" y="0"/>
                  </a:moveTo>
                  <a:lnTo>
                    <a:pt x="2287291" y="0"/>
                  </a:lnTo>
                  <a:lnTo>
                    <a:pt x="2287291" y="1274980"/>
                  </a:lnTo>
                  <a:lnTo>
                    <a:pt x="0" y="1274980"/>
                  </a:lnTo>
                  <a:close/>
                </a:path>
              </a:pathLst>
            </a:custGeom>
            <a:solidFill>
              <a:srgbClr val="FFFFFF"/>
            </a:solidFill>
            <a:ln w="28575" cap="sq" cmpd="sng">
              <a:solidFill>
                <a:srgbClr val="C02327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28" name="Google Shape;228;g3b90ab59f0a_0_30"/>
            <p:cNvSpPr txBox="1"/>
            <p:nvPr/>
          </p:nvSpPr>
          <p:spPr>
            <a:xfrm>
              <a:off x="0" y="-66675"/>
              <a:ext cx="2287200" cy="13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" name="Google Shape;229;g3b90ab59f0a_0_30"/>
          <p:cNvSpPr txBox="1"/>
          <p:nvPr/>
        </p:nvSpPr>
        <p:spPr>
          <a:xfrm>
            <a:off x="4681367" y="1365414"/>
            <a:ext cx="101637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1" i="0" u="none" strike="noStrike" cap="none">
                <a:solidFill>
                  <a:srgbClr val="C0232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b="1">
                <a:solidFill>
                  <a:srgbClr val="C02327"/>
                </a:solidFill>
                <a:latin typeface="Poppins"/>
                <a:ea typeface="Poppins"/>
                <a:cs typeface="Poppins"/>
                <a:sym typeface="Poppins"/>
              </a:rPr>
              <a:t>London Branch  </a:t>
            </a:r>
            <a:endParaRPr/>
          </a:p>
        </p:txBody>
      </p:sp>
      <p:sp>
        <p:nvSpPr>
          <p:cNvPr id="230" name="Google Shape;230;g3b90ab59f0a_0_30"/>
          <p:cNvSpPr txBox="1"/>
          <p:nvPr/>
        </p:nvSpPr>
        <p:spPr>
          <a:xfrm>
            <a:off x="4540126" y="2796522"/>
            <a:ext cx="13903567" cy="423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dirty="0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Annual conference - Matthew </a:t>
            </a:r>
            <a:r>
              <a:rPr lang="en-US" sz="3928" dirty="0" err="1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Pennycook</a:t>
            </a:r>
            <a:r>
              <a:rPr lang="en-US" sz="3928" dirty="0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928" dirty="0" err="1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Miatta</a:t>
            </a:r>
            <a:r>
              <a:rPr lang="en-US" sz="3928" dirty="0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928" dirty="0" err="1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Fahnbulleh</a:t>
            </a:r>
            <a:r>
              <a:rPr lang="en-US" sz="3928" dirty="0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, Rachel Blake, Adam Hug</a:t>
            </a:r>
            <a:endParaRPr lang="en-GB" sz="3928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28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dirty="0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Response to predominately London housing issues</a:t>
            </a:r>
            <a:endParaRPr lang="en-GB" sz="3928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3928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dirty="0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Social- featuring Alex’s fiendishly difficult housing quiz</a:t>
            </a:r>
            <a:endParaRPr sz="3928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28" dirty="0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1" name="Google Shape;231;g3b90ab59f0a_0_30"/>
          <p:cNvSpPr/>
          <p:nvPr/>
        </p:nvSpPr>
        <p:spPr>
          <a:xfrm>
            <a:off x="694599" y="1068180"/>
            <a:ext cx="2664963" cy="967160"/>
          </a:xfrm>
          <a:custGeom>
            <a:avLst/>
            <a:gdLst/>
            <a:ahLst/>
            <a:cxnLst/>
            <a:rect l="l" t="t" r="r" b="b"/>
            <a:pathLst>
              <a:path w="2664963" h="967160" extrusionOk="0">
                <a:moveTo>
                  <a:pt x="0" y="0"/>
                </a:moveTo>
                <a:lnTo>
                  <a:pt x="2664963" y="0"/>
                </a:lnTo>
                <a:lnTo>
                  <a:pt x="2664963" y="967160"/>
                </a:lnTo>
                <a:lnTo>
                  <a:pt x="0" y="967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C4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4110315" y="637814"/>
            <a:ext cx="14763750" cy="8659966"/>
            <a:chOff x="0" y="-66675"/>
            <a:chExt cx="2287291" cy="1341655"/>
          </a:xfrm>
        </p:grpSpPr>
        <p:sp>
          <p:nvSpPr>
            <p:cNvPr id="186" name="Google Shape;186;p6"/>
            <p:cNvSpPr/>
            <p:nvPr/>
          </p:nvSpPr>
          <p:spPr>
            <a:xfrm>
              <a:off x="0" y="0"/>
              <a:ext cx="2287291" cy="1274980"/>
            </a:xfrm>
            <a:custGeom>
              <a:avLst/>
              <a:gdLst/>
              <a:ahLst/>
              <a:cxnLst/>
              <a:rect l="l" t="t" r="r" b="b"/>
              <a:pathLst>
                <a:path w="2287291" h="1274980" extrusionOk="0">
                  <a:moveTo>
                    <a:pt x="0" y="0"/>
                  </a:moveTo>
                  <a:lnTo>
                    <a:pt x="2287291" y="0"/>
                  </a:lnTo>
                  <a:lnTo>
                    <a:pt x="2287291" y="1274980"/>
                  </a:lnTo>
                  <a:lnTo>
                    <a:pt x="0" y="1274980"/>
                  </a:lnTo>
                  <a:close/>
                </a:path>
              </a:pathLst>
            </a:custGeom>
            <a:solidFill>
              <a:srgbClr val="FFFFFF"/>
            </a:solidFill>
            <a:ln w="28575" cap="sq" cmpd="sng">
              <a:solidFill>
                <a:srgbClr val="C02327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87" name="Google Shape;187;p6"/>
            <p:cNvSpPr txBox="1"/>
            <p:nvPr/>
          </p:nvSpPr>
          <p:spPr>
            <a:xfrm>
              <a:off x="0" y="-66675"/>
              <a:ext cx="2287291" cy="1341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6"/>
          <p:cNvSpPr txBox="1"/>
          <p:nvPr/>
        </p:nvSpPr>
        <p:spPr>
          <a:xfrm>
            <a:off x="4681367" y="1365414"/>
            <a:ext cx="11211622" cy="124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1" i="0" u="none" strike="noStrike" cap="none">
                <a:solidFill>
                  <a:srgbClr val="C02327"/>
                </a:solidFill>
                <a:latin typeface="Poppins"/>
                <a:ea typeface="Poppins"/>
                <a:cs typeface="Poppins"/>
                <a:sym typeface="Poppins"/>
              </a:rPr>
              <a:t>The Homelessness Working Group - LHG Vice-Chair Alison Inman</a:t>
            </a:r>
            <a:endParaRPr/>
          </a:p>
        </p:txBody>
      </p:sp>
      <p:sp>
        <p:nvSpPr>
          <p:cNvPr id="189" name="Google Shape;189;p6"/>
          <p:cNvSpPr txBox="1"/>
          <p:nvPr/>
        </p:nvSpPr>
        <p:spPr>
          <a:xfrm>
            <a:off x="4681367" y="3520594"/>
            <a:ext cx="18683597" cy="402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Bi-monthly meetings with experts and practitioners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28" b="0" i="0" u="none" strike="noStrike" cap="none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What is the Government getting right 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homelessness? Where could it go further?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28" b="0" i="0" u="none" strike="noStrike" cap="none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3 February - webinar on the National Plan to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8" b="0" i="0" u="none" strike="noStrike" cap="none">
                <a:solidFill>
                  <a:srgbClr val="447C9D"/>
                </a:solidFill>
                <a:latin typeface="Poppins"/>
                <a:ea typeface="Poppins"/>
                <a:cs typeface="Poppins"/>
                <a:sym typeface="Poppins"/>
              </a:rPr>
              <a:t>End Homelessness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28" b="0" i="0" u="none" strike="noStrike" cap="none">
              <a:solidFill>
                <a:srgbClr val="447C9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694599" y="1068180"/>
            <a:ext cx="2664963" cy="967160"/>
          </a:xfrm>
          <a:custGeom>
            <a:avLst/>
            <a:gdLst/>
            <a:ahLst/>
            <a:cxnLst/>
            <a:rect l="l" t="t" r="r" b="b"/>
            <a:pathLst>
              <a:path w="2664963" h="967160" extrusionOk="0">
                <a:moveTo>
                  <a:pt x="0" y="0"/>
                </a:moveTo>
                <a:lnTo>
                  <a:pt x="2664963" y="0"/>
                </a:lnTo>
                <a:lnTo>
                  <a:pt x="2664963" y="967160"/>
                </a:lnTo>
                <a:lnTo>
                  <a:pt x="0" y="967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13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Harrison8,J</cp:lastModifiedBy>
  <cp:revision>1</cp:revision>
  <dcterms:created xsi:type="dcterms:W3CDTF">2006-08-16T00:00:00Z</dcterms:created>
  <dcterms:modified xsi:type="dcterms:W3CDTF">2026-01-20T05:16:50Z</dcterms:modified>
</cp:coreProperties>
</file>